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7" r:id="rId21"/>
    <p:sldId id="276" r:id="rId22"/>
    <p:sldId id="278"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5" d="100"/>
          <a:sy n="105" d="100"/>
        </p:scale>
        <p:origin x="87" y="1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 Target="../slides/slide17.xml"/><Relationship Id="rId7" Type="http://schemas.openxmlformats.org/officeDocument/2006/relationships/image" Target="../media/image4.jpg"/><Relationship Id="rId2" Type="http://schemas.openxmlformats.org/officeDocument/2006/relationships/slide" Target="../slides/slide5.xml"/><Relationship Id="rId1" Type="http://schemas.openxmlformats.org/officeDocument/2006/relationships/slide" Target="../slides/slide2.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slide" Target="../slides/slide23.xml"/></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jpeg"/><Relationship Id="rId4"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90160-D328-4B69-A035-90D3C82FA0A6}" type="doc">
      <dgm:prSet loTypeId="urn:microsoft.com/office/officeart/2005/8/layout/pList2#1" loCatId="list" qsTypeId="urn:microsoft.com/office/officeart/2005/8/quickstyle/simple4" qsCatId="simple" csTypeId="urn:microsoft.com/office/officeart/2005/8/colors/colorful2" csCatId="colorful" phldr="1"/>
      <dgm:spPr/>
    </dgm:pt>
    <dgm:pt modelId="{476E4177-EF8D-419E-AB8A-93E66CC82482}">
      <dgm:prSet phldrT="[Text]" custT="1"/>
      <dgm:spPr>
        <a:xfrm rot="10800000">
          <a:off x="256463" y="2468880"/>
          <a:ext cx="1471346" cy="3017520"/>
        </a:xfrm>
        <a:prstGeom prst="round2SameRect">
          <a:avLst>
            <a:gd name="adj1" fmla="val 10500"/>
            <a:gd name="adj2" fmla="val 0"/>
          </a:avLst>
        </a:prstGeom>
        <a:solidFill>
          <a:srgbClr val="1F497D">
            <a:lumMod val="75000"/>
          </a:srgbClr>
        </a:solidFill>
        <a:ln>
          <a:noFill/>
        </a:ln>
        <a:effectLst>
          <a:outerShdw blurRad="40000" dist="23000" dir="5400000" rotWithShape="0">
            <a:srgbClr val="000000">
              <a:alpha val="35000"/>
            </a:srgbClr>
          </a:outerShdw>
        </a:effectLst>
      </dgm:spPr>
      <dgm:t>
        <a:bodyPr lIns="73152" tIns="274320" rIns="73152"/>
        <a:lstStyle/>
        <a:p>
          <a:pPr algn="l"/>
          <a:r>
            <a:rPr lang="en-US" sz="3200" b="1" dirty="0">
              <a:solidFill>
                <a:schemeClr val="tx1"/>
              </a:solidFill>
              <a:latin typeface="Corbel" pitchFamily="34" charset="0"/>
              <a:ea typeface="+mn-ea"/>
              <a:cs typeface="+mn-cs"/>
              <a:hlinkClick xmlns:r="http://schemas.openxmlformats.org/officeDocument/2006/relationships" r:id="rId1" action="ppaction://hlinksldjump"/>
            </a:rPr>
            <a:t>Welcome to Tanfel!</a:t>
          </a:r>
          <a:endParaRPr lang="en-US" sz="3200" b="1" dirty="0">
            <a:solidFill>
              <a:schemeClr val="tx1"/>
            </a:solidFill>
            <a:latin typeface="Corbel" pitchFamily="34" charset="0"/>
            <a:ea typeface="+mn-ea"/>
            <a:cs typeface="+mn-cs"/>
          </a:endParaRPr>
        </a:p>
      </dgm:t>
    </dgm:pt>
    <dgm:pt modelId="{50A25A56-CEA1-40EB-822C-18475EA4B47A}" type="parTrans" cxnId="{9A40B199-C1E6-4AA6-9486-07915ED7CAE7}">
      <dgm:prSet/>
      <dgm:spPr/>
      <dgm:t>
        <a:bodyPr/>
        <a:lstStyle/>
        <a:p>
          <a:endParaRPr lang="en-US"/>
        </a:p>
      </dgm:t>
    </dgm:pt>
    <dgm:pt modelId="{A91F7A1B-DD1E-4B26-839C-2A5EF0A403AD}" type="sibTrans" cxnId="{9A40B199-C1E6-4AA6-9486-07915ED7CAE7}">
      <dgm:prSet/>
      <dgm:spPr/>
      <dgm:t>
        <a:bodyPr/>
        <a:lstStyle/>
        <a:p>
          <a:endParaRPr lang="en-US"/>
        </a:p>
      </dgm:t>
    </dgm:pt>
    <dgm:pt modelId="{5DD0A7D4-5781-4819-AF33-C5CE25A2D297}">
      <dgm:prSet phldrT="[Text]" custT="1"/>
      <dgm:spPr>
        <a:xfrm rot="10800000">
          <a:off x="1874945" y="2468880"/>
          <a:ext cx="1471346" cy="3017520"/>
        </a:xfrm>
        <a:prstGeom prst="round2SameRect">
          <a:avLst>
            <a:gd name="adj1" fmla="val 10500"/>
            <a:gd name="adj2" fmla="val 0"/>
          </a:avLst>
        </a:prstGeom>
        <a:solidFill>
          <a:srgbClr val="4F81BD">
            <a:lumMod val="75000"/>
          </a:srgbClr>
        </a:solidFill>
        <a:ln>
          <a:noFill/>
        </a:ln>
        <a:effectLst>
          <a:outerShdw blurRad="40000" dist="23000" dir="5400000" rotWithShape="0">
            <a:srgbClr val="000000">
              <a:alpha val="35000"/>
            </a:srgbClr>
          </a:outerShdw>
        </a:effectLst>
      </dgm:spPr>
      <dgm:t>
        <a:bodyPr lIns="73152" tIns="274320" rIns="73152"/>
        <a:lstStyle/>
        <a:p>
          <a:pPr algn="l">
            <a:lnSpc>
              <a:spcPct val="90000"/>
            </a:lnSpc>
            <a:spcAft>
              <a:spcPct val="35000"/>
            </a:spcAft>
          </a:pPr>
          <a:r>
            <a:rPr lang="en-US" sz="2400" b="1" dirty="0">
              <a:solidFill>
                <a:sysClr val="window" lastClr="FFFFFF"/>
              </a:solidFill>
              <a:latin typeface="Corbel" pitchFamily="34" charset="0"/>
              <a:ea typeface="+mn-ea"/>
              <a:cs typeface="+mn-cs"/>
              <a:hlinkClick xmlns:r="http://schemas.openxmlformats.org/officeDocument/2006/relationships" r:id="rId2" action="ppaction://hlinksldjump"/>
            </a:rPr>
            <a:t>Manufacturing Capabilities</a:t>
          </a:r>
          <a:endParaRPr lang="en-US" sz="2400" b="1" dirty="0">
            <a:solidFill>
              <a:sysClr val="window" lastClr="FFFFFF"/>
            </a:solidFill>
            <a:latin typeface="Corbel" pitchFamily="34" charset="0"/>
            <a:ea typeface="+mn-ea"/>
            <a:cs typeface="+mn-cs"/>
          </a:endParaRPr>
        </a:p>
      </dgm:t>
    </dgm:pt>
    <dgm:pt modelId="{05B7C26E-C389-4346-849B-05526EF2C457}" type="parTrans" cxnId="{7417CC53-98FE-43F4-BF56-8508FB7DA803}">
      <dgm:prSet/>
      <dgm:spPr/>
      <dgm:t>
        <a:bodyPr/>
        <a:lstStyle/>
        <a:p>
          <a:endParaRPr lang="en-US"/>
        </a:p>
      </dgm:t>
    </dgm:pt>
    <dgm:pt modelId="{FD53903F-8A86-4D24-917A-36748269F973}" type="sibTrans" cxnId="{7417CC53-98FE-43F4-BF56-8508FB7DA803}">
      <dgm:prSet/>
      <dgm:spPr/>
      <dgm:t>
        <a:bodyPr/>
        <a:lstStyle/>
        <a:p>
          <a:endParaRPr lang="en-US"/>
        </a:p>
      </dgm:t>
    </dgm:pt>
    <dgm:pt modelId="{77AF15ED-F058-4A0B-B979-9880C6062DF0}">
      <dgm:prSet phldrT="[Text]" custT="1"/>
      <dgm:spPr>
        <a:xfrm rot="10800000">
          <a:off x="3493426" y="2468880"/>
          <a:ext cx="1471346" cy="3017520"/>
        </a:xfrm>
        <a:prstGeom prst="round2SameRect">
          <a:avLst>
            <a:gd name="adj1" fmla="val 10500"/>
            <a:gd name="adj2" fmla="val 0"/>
          </a:avLst>
        </a:prstGeom>
        <a:solidFill>
          <a:srgbClr val="4BACC6">
            <a:lumMod val="75000"/>
          </a:srgbClr>
        </a:solidFill>
        <a:ln>
          <a:noFill/>
        </a:ln>
        <a:effectLst>
          <a:outerShdw blurRad="40000" dist="23000" dir="5400000" rotWithShape="0">
            <a:srgbClr val="000000">
              <a:alpha val="35000"/>
            </a:srgbClr>
          </a:outerShdw>
        </a:effectLst>
      </dgm:spPr>
      <dgm:t>
        <a:bodyPr lIns="73152" tIns="274320" rIns="73152"/>
        <a:lstStyle/>
        <a:p>
          <a:pPr algn="l">
            <a:lnSpc>
              <a:spcPct val="90000"/>
            </a:lnSpc>
            <a:spcAft>
              <a:spcPct val="35000"/>
            </a:spcAft>
          </a:pPr>
          <a:r>
            <a:rPr lang="en-US" sz="3200" b="1" dirty="0">
              <a:solidFill>
                <a:sysClr val="window" lastClr="FFFFFF"/>
              </a:solidFill>
              <a:latin typeface="Corbel" pitchFamily="34" charset="0"/>
              <a:ea typeface="+mn-ea"/>
              <a:cs typeface="+mn-cs"/>
              <a:hlinkClick xmlns:r="http://schemas.openxmlformats.org/officeDocument/2006/relationships" r:id="rId3" action="ppaction://hlinksldjump"/>
            </a:rPr>
            <a:t>Services</a:t>
          </a:r>
          <a:endParaRPr lang="en-US" sz="3200" b="1" dirty="0">
            <a:solidFill>
              <a:sysClr val="window" lastClr="FFFFFF"/>
            </a:solidFill>
            <a:latin typeface="Corbel" pitchFamily="34" charset="0"/>
            <a:ea typeface="+mn-ea"/>
            <a:cs typeface="+mn-cs"/>
          </a:endParaRPr>
        </a:p>
        <a:p>
          <a:pPr algn="l">
            <a:lnSpc>
              <a:spcPct val="100000"/>
            </a:lnSpc>
            <a:spcAft>
              <a:spcPts val="0"/>
            </a:spcAft>
          </a:pPr>
          <a:endParaRPr lang="en-US" sz="1050" b="0" dirty="0">
            <a:solidFill>
              <a:sysClr val="window" lastClr="FFFFFF"/>
            </a:solidFill>
            <a:latin typeface="Corbel" pitchFamily="34" charset="0"/>
            <a:ea typeface="+mn-ea"/>
            <a:cs typeface="+mn-cs"/>
          </a:endParaRPr>
        </a:p>
      </dgm:t>
    </dgm:pt>
    <dgm:pt modelId="{0DF2CDB2-0880-4047-8447-A17EAE7580E4}" type="parTrans" cxnId="{CD3B69F4-72CF-49E2-8926-8FD63E771977}">
      <dgm:prSet/>
      <dgm:spPr/>
      <dgm:t>
        <a:bodyPr/>
        <a:lstStyle/>
        <a:p>
          <a:endParaRPr lang="en-US"/>
        </a:p>
      </dgm:t>
    </dgm:pt>
    <dgm:pt modelId="{E3B236AA-E864-46E4-BC91-F2D73633FEA4}" type="sibTrans" cxnId="{CD3B69F4-72CF-49E2-8926-8FD63E771977}">
      <dgm:prSet/>
      <dgm:spPr/>
      <dgm:t>
        <a:bodyPr/>
        <a:lstStyle/>
        <a:p>
          <a:endParaRPr lang="en-US"/>
        </a:p>
      </dgm:t>
    </dgm:pt>
    <dgm:pt modelId="{C20F2834-7A4B-463C-ABDE-12FFE93933A3}">
      <dgm:prSet phldrT="[Text]" custT="1"/>
      <dgm:spPr>
        <a:xfrm rot="10800000">
          <a:off x="6730389" y="2468880"/>
          <a:ext cx="1471346" cy="3017520"/>
        </a:xfrm>
        <a:prstGeom prst="round2SameRect">
          <a:avLst>
            <a:gd name="adj1" fmla="val 10500"/>
            <a:gd name="adj2" fmla="val 0"/>
          </a:avLst>
        </a:prstGeom>
        <a:solidFill>
          <a:srgbClr val="4F81BD">
            <a:lumMod val="60000"/>
            <a:lumOff val="40000"/>
          </a:srgbClr>
        </a:solidFill>
        <a:ln>
          <a:noFill/>
        </a:ln>
        <a:effectLst>
          <a:outerShdw blurRad="40000" dist="23000" dir="5400000" rotWithShape="0">
            <a:srgbClr val="000000">
              <a:alpha val="35000"/>
            </a:srgbClr>
          </a:outerShdw>
        </a:effectLst>
      </dgm:spPr>
      <dgm:t>
        <a:bodyPr lIns="73152" tIns="274320" rIns="73152"/>
        <a:lstStyle/>
        <a:p>
          <a:pPr algn="l">
            <a:lnSpc>
              <a:spcPct val="90000"/>
            </a:lnSpc>
            <a:spcAft>
              <a:spcPct val="35000"/>
            </a:spcAft>
          </a:pPr>
          <a:r>
            <a:rPr lang="en-US" sz="3200" b="1" dirty="0">
              <a:solidFill>
                <a:sysClr val="window" lastClr="FFFFFF"/>
              </a:solidFill>
              <a:latin typeface="Corbel" pitchFamily="34" charset="0"/>
              <a:ea typeface="+mn-ea"/>
              <a:cs typeface="+mn-cs"/>
              <a:hlinkClick xmlns:r="http://schemas.openxmlformats.org/officeDocument/2006/relationships" r:id="rId4" action="ppaction://hlinksldjump"/>
            </a:rPr>
            <a:t>The Tanfel Advantage</a:t>
          </a:r>
          <a:endParaRPr lang="en-US" sz="3200" b="1" dirty="0">
            <a:solidFill>
              <a:sysClr val="window" lastClr="FFFFFF"/>
            </a:solidFill>
            <a:latin typeface="Corbel" pitchFamily="34" charset="0"/>
            <a:ea typeface="+mn-ea"/>
            <a:cs typeface="+mn-cs"/>
          </a:endParaRPr>
        </a:p>
        <a:p>
          <a:pPr algn="l">
            <a:lnSpc>
              <a:spcPct val="100000"/>
            </a:lnSpc>
            <a:spcAft>
              <a:spcPts val="0"/>
            </a:spcAft>
          </a:pPr>
          <a:endParaRPr lang="en-US" sz="1050" b="0" dirty="0">
            <a:solidFill>
              <a:sysClr val="window" lastClr="FFFFFF"/>
            </a:solidFill>
            <a:latin typeface="Corbel" pitchFamily="34" charset="0"/>
            <a:ea typeface="+mn-ea"/>
            <a:cs typeface="+mn-cs"/>
          </a:endParaRPr>
        </a:p>
      </dgm:t>
    </dgm:pt>
    <dgm:pt modelId="{CAE5F0D1-5C6A-4BF8-ACC0-DB67084C99C7}" type="sibTrans" cxnId="{4C839C11-576D-4F8B-A506-F28B1DFFF881}">
      <dgm:prSet/>
      <dgm:spPr/>
      <dgm:t>
        <a:bodyPr/>
        <a:lstStyle/>
        <a:p>
          <a:endParaRPr lang="en-US"/>
        </a:p>
      </dgm:t>
    </dgm:pt>
    <dgm:pt modelId="{BCFE97E8-F389-4CB9-AF67-54F99688D24C}" type="parTrans" cxnId="{4C839C11-576D-4F8B-A506-F28B1DFFF881}">
      <dgm:prSet/>
      <dgm:spPr/>
      <dgm:t>
        <a:bodyPr/>
        <a:lstStyle/>
        <a:p>
          <a:endParaRPr lang="en-US"/>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custLinFactNeighborX="-901" custLinFactNeighborY="-7896"/>
      <dgm:spPr>
        <a:xfrm>
          <a:off x="0" y="0"/>
          <a:ext cx="8458200" cy="2468880"/>
        </a:xfrm>
        <a:prstGeom prst="roundRect">
          <a:avLst>
            <a:gd name="adj" fmla="val 10000"/>
          </a:avLst>
        </a:prstGeom>
        <a:solidFill>
          <a:sysClr val="window" lastClr="FFFFFF">
            <a:lumMod val="65000"/>
            <a:alpha val="90000"/>
          </a:sysClr>
        </a:solidFill>
        <a:ln w="9525" cap="flat" cmpd="sng" algn="ctr">
          <a:solidFill>
            <a:srgbClr val="C0504D">
              <a:tint val="40000"/>
              <a:alpha val="90000"/>
              <a:hueOff val="0"/>
              <a:satOff val="0"/>
              <a:lumOff val="0"/>
              <a:alphaOff val="0"/>
            </a:srgbClr>
          </a:solidFill>
          <a:prstDash val="solid"/>
        </a:ln>
        <a:effectLst/>
      </dgm:spPr>
    </dgm:pt>
    <dgm:pt modelId="{78248EF9-FFBB-4EB0-94C4-16A1D0A1A170}" type="pres">
      <dgm:prSet presAssocID="{AA690160-D328-4B69-A035-90D3C82FA0A6}" presName="linComp" presStyleCnt="0"/>
      <dgm:spPr/>
    </dgm:pt>
    <dgm:pt modelId="{CC8831C0-DF59-484B-83B2-A708366B3EB6}" type="pres">
      <dgm:prSet presAssocID="{476E4177-EF8D-419E-AB8A-93E66CC82482}" presName="compNode" presStyleCnt="0"/>
      <dgm:spPr/>
    </dgm:pt>
    <dgm:pt modelId="{2572025E-E8B8-4F94-94D0-DC22D7F762FB}" type="pres">
      <dgm:prSet presAssocID="{476E4177-EF8D-419E-AB8A-93E66CC82482}" presName="node" presStyleLbl="node1" presStyleIdx="0" presStyleCnt="4">
        <dgm:presLayoutVars>
          <dgm:bulletEnabled val="1"/>
        </dgm:presLayoutVars>
      </dgm:prSet>
      <dgm:spPr/>
    </dgm:pt>
    <dgm:pt modelId="{2E2B4276-DB06-4C66-80FF-919CDE10A5FE}" type="pres">
      <dgm:prSet presAssocID="{476E4177-EF8D-419E-AB8A-93E66CC82482}" presName="invisiNode" presStyleLbl="node1" presStyleIdx="0" presStyleCnt="4"/>
      <dgm:spPr/>
    </dgm:pt>
    <dgm:pt modelId="{C43EB61A-2E04-409F-8F87-79F190ED3CE0}" type="pres">
      <dgm:prSet presAssocID="{476E4177-EF8D-419E-AB8A-93E66CC82482}" presName="imagNode" presStyleLbl="fgImgPlace1" presStyleIdx="0" presStyleCnt="4" custLinFactNeighborX="3285" custLinFactNeighborY="2652"/>
      <dgm:spPr>
        <a:xfrm>
          <a:off x="304797" y="377198"/>
          <a:ext cx="1471346" cy="1810512"/>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37000" r="-37000"/>
          </a:stretch>
        </a:blipFill>
        <a:ln>
          <a:noFill/>
        </a:ln>
        <a:effectLst>
          <a:outerShdw blurRad="40000" dist="23000" dir="5400000" rotWithShape="0">
            <a:srgbClr val="000000">
              <a:alpha val="35000"/>
            </a:srgbClr>
          </a:outerShdw>
        </a:effectLst>
      </dgm:spPr>
    </dgm:pt>
    <dgm:pt modelId="{3DB5F289-A8C3-40D5-8393-8636D9BFFD29}" type="pres">
      <dgm:prSet presAssocID="{A91F7A1B-DD1E-4B26-839C-2A5EF0A403AD}" presName="sibTrans" presStyleLbl="sibTrans2D1" presStyleIdx="0" presStyleCnt="0"/>
      <dgm:spPr/>
    </dgm:pt>
    <dgm:pt modelId="{0C509E44-86D3-42D8-94FF-9B9788BAB857}" type="pres">
      <dgm:prSet presAssocID="{5DD0A7D4-5781-4819-AF33-C5CE25A2D297}" presName="compNode" presStyleCnt="0"/>
      <dgm:spPr/>
    </dgm:pt>
    <dgm:pt modelId="{E4B0666F-2CF1-4C21-A251-46E6EBFF7C1D}" type="pres">
      <dgm:prSet presAssocID="{5DD0A7D4-5781-4819-AF33-C5CE25A2D297}" presName="node" presStyleLbl="node1" presStyleIdx="1" presStyleCnt="4">
        <dgm:presLayoutVars>
          <dgm:bulletEnabled val="1"/>
        </dgm:presLayoutVars>
      </dgm:prSet>
      <dgm:spPr/>
    </dgm:pt>
    <dgm:pt modelId="{BBFA0B92-8C45-4EAA-A200-A78384D846A7}" type="pres">
      <dgm:prSet presAssocID="{5DD0A7D4-5781-4819-AF33-C5CE25A2D297}" presName="invisiNode" presStyleLbl="node1" presStyleIdx="1" presStyleCnt="4"/>
      <dgm:spPr/>
    </dgm:pt>
    <dgm:pt modelId="{BF646D7A-C7D0-4489-A68F-61F32B7DB0C6}" type="pres">
      <dgm:prSet presAssocID="{5DD0A7D4-5781-4819-AF33-C5CE25A2D297}" presName="imagNode" presStyleLbl="fgImgPlace1" presStyleIdx="1" presStyleCnt="4" custScaleX="96799" custLinFactNeighborX="2043" custLinFactNeighborY="4924"/>
      <dgm:spPr>
        <a:xfrm>
          <a:off x="1928553" y="418333"/>
          <a:ext cx="1424249" cy="1810512"/>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4000" r="-24000"/>
          </a:stretch>
        </a:blipFill>
        <a:ln>
          <a:noFill/>
        </a:ln>
        <a:effectLst>
          <a:outerShdw blurRad="40000" dist="23000" dir="5400000" rotWithShape="0">
            <a:srgbClr val="000000">
              <a:alpha val="35000"/>
            </a:srgbClr>
          </a:outerShdw>
        </a:effectLst>
      </dgm:spPr>
    </dgm:pt>
    <dgm:pt modelId="{CAAEED2F-AC44-4514-84C2-160FDC42F579}" type="pres">
      <dgm:prSet presAssocID="{FD53903F-8A86-4D24-917A-36748269F973}" presName="sibTrans" presStyleLbl="sibTrans2D1" presStyleIdx="0" presStyleCnt="0"/>
      <dgm:spPr/>
    </dgm:pt>
    <dgm:pt modelId="{3617A269-0CD9-4948-9932-FA1AD12DE27E}" type="pres">
      <dgm:prSet presAssocID="{77AF15ED-F058-4A0B-B979-9880C6062DF0}" presName="compNode" presStyleCnt="0"/>
      <dgm:spPr/>
    </dgm:pt>
    <dgm:pt modelId="{5284ED54-4761-44DA-8086-D5FD397A1C95}" type="pres">
      <dgm:prSet presAssocID="{77AF15ED-F058-4A0B-B979-9880C6062DF0}" presName="node" presStyleLbl="node1" presStyleIdx="2" presStyleCnt="4">
        <dgm:presLayoutVars>
          <dgm:bulletEnabled val="1"/>
        </dgm:presLayoutVars>
      </dgm:prSet>
      <dgm:spPr/>
    </dgm:pt>
    <dgm:pt modelId="{9666B65F-B8AB-44AD-8F33-AF566667E781}" type="pres">
      <dgm:prSet presAssocID="{77AF15ED-F058-4A0B-B979-9880C6062DF0}" presName="invisiNode" presStyleLbl="node1" presStyleIdx="2" presStyleCnt="4"/>
      <dgm:spPr/>
    </dgm:pt>
    <dgm:pt modelId="{41BC1ABA-1F87-4B1E-94EC-41724CD12655}" type="pres">
      <dgm:prSet presAssocID="{77AF15ED-F058-4A0B-B979-9880C6062DF0}" presName="imagNode" presStyleLbl="fgImgPlace1" presStyleIdx="2" presStyleCnt="4" custLinFactNeighborY="4924"/>
      <dgm:spPr>
        <a:xfrm>
          <a:off x="3493426" y="418333"/>
          <a:ext cx="1471346" cy="1810512"/>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31000" r="-31000"/>
          </a:stretch>
        </a:blipFill>
        <a:ln>
          <a:noFill/>
        </a:ln>
        <a:effectLst>
          <a:outerShdw blurRad="40000" dist="23000" dir="5400000" rotWithShape="0">
            <a:srgbClr val="000000">
              <a:alpha val="35000"/>
            </a:srgbClr>
          </a:outerShdw>
        </a:effectLst>
      </dgm:spPr>
    </dgm:pt>
    <dgm:pt modelId="{A9D6457D-CBBF-4A28-8C38-C3F75EA43CF1}" type="pres">
      <dgm:prSet presAssocID="{E3B236AA-E864-46E4-BC91-F2D73633FEA4}" presName="sibTrans" presStyleLbl="sibTrans2D1" presStyleIdx="0" presStyleCnt="0"/>
      <dgm:spPr/>
    </dgm:pt>
    <dgm:pt modelId="{8AC8F713-1879-4B70-BB31-C5C195E24471}" type="pres">
      <dgm:prSet presAssocID="{C20F2834-7A4B-463C-ABDE-12FFE93933A3}" presName="compNode" presStyleCnt="0"/>
      <dgm:spPr/>
    </dgm:pt>
    <dgm:pt modelId="{9B706799-997B-4F74-B652-58B58A51EA58}" type="pres">
      <dgm:prSet presAssocID="{C20F2834-7A4B-463C-ABDE-12FFE93933A3}" presName="node" presStyleLbl="node1" presStyleIdx="3" presStyleCnt="4">
        <dgm:presLayoutVars>
          <dgm:bulletEnabled val="1"/>
        </dgm:presLayoutVars>
      </dgm:prSet>
      <dgm:spPr/>
    </dgm:pt>
    <dgm:pt modelId="{AF8C36F4-A127-4733-8CAC-70994BB842F2}" type="pres">
      <dgm:prSet presAssocID="{C20F2834-7A4B-463C-ABDE-12FFE93933A3}" presName="invisiNode" presStyleLbl="node1" presStyleIdx="3" presStyleCnt="4"/>
      <dgm:spPr/>
    </dgm:pt>
    <dgm:pt modelId="{B68F94D2-D73D-420A-802B-DFDC9BE4ED4C}" type="pres">
      <dgm:prSet presAssocID="{C20F2834-7A4B-463C-ABDE-12FFE93933A3}" presName="imagNode" presStyleLbl="fgImgPlace1" presStyleIdx="3" presStyleCnt="4" custLinFactNeighborY="4924"/>
      <dgm:spPr>
        <a:xfrm>
          <a:off x="6730389" y="418333"/>
          <a:ext cx="1471346" cy="1810512"/>
        </a:xfrm>
        <a:prstGeom prst="roundRect">
          <a:avLst>
            <a:gd name="adj" fmla="val 1000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31000" r="-31000"/>
          </a:stretch>
        </a:blipFill>
        <a:ln>
          <a:noFill/>
        </a:ln>
        <a:effectLst>
          <a:outerShdw blurRad="40000" dist="23000" dir="5400000" rotWithShape="0">
            <a:srgbClr val="000000">
              <a:alpha val="35000"/>
            </a:srgbClr>
          </a:outerShdw>
        </a:effectLst>
      </dgm:spPr>
    </dgm:pt>
  </dgm:ptLst>
  <dgm:cxnLst>
    <dgm:cxn modelId="{4C839C11-576D-4F8B-A506-F28B1DFFF881}" srcId="{AA690160-D328-4B69-A035-90D3C82FA0A6}" destId="{C20F2834-7A4B-463C-ABDE-12FFE93933A3}" srcOrd="3" destOrd="0" parTransId="{BCFE97E8-F389-4CB9-AF67-54F99688D24C}" sibTransId="{CAE5F0D1-5C6A-4BF8-ACC0-DB67084C99C7}"/>
    <dgm:cxn modelId="{7417CC53-98FE-43F4-BF56-8508FB7DA803}" srcId="{AA690160-D328-4B69-A035-90D3C82FA0A6}" destId="{5DD0A7D4-5781-4819-AF33-C5CE25A2D297}" srcOrd="1" destOrd="0" parTransId="{05B7C26E-C389-4346-849B-05526EF2C457}" sibTransId="{FD53903F-8A86-4D24-917A-36748269F973}"/>
    <dgm:cxn modelId="{9661A47B-B45F-4012-8FF4-14427EA912D8}" type="presOf" srcId="{C20F2834-7A4B-463C-ABDE-12FFE93933A3}" destId="{9B706799-997B-4F74-B652-58B58A51EA58}" srcOrd="0" destOrd="0" presId="urn:microsoft.com/office/officeart/2005/8/layout/pList2#1"/>
    <dgm:cxn modelId="{60F9F88C-83F3-495E-B015-74B6A2655AD8}" type="presOf" srcId="{AA690160-D328-4B69-A035-90D3C82FA0A6}" destId="{9E4DC8AD-1AC7-4E53-B32C-25202AFDB195}" srcOrd="0" destOrd="0" presId="urn:microsoft.com/office/officeart/2005/8/layout/pList2#1"/>
    <dgm:cxn modelId="{462BF992-10E1-437F-8567-FF3B3F5C7422}" type="presOf" srcId="{5DD0A7D4-5781-4819-AF33-C5CE25A2D297}" destId="{E4B0666F-2CF1-4C21-A251-46E6EBFF7C1D}" srcOrd="0" destOrd="0" presId="urn:microsoft.com/office/officeart/2005/8/layout/pList2#1"/>
    <dgm:cxn modelId="{9A40B199-C1E6-4AA6-9486-07915ED7CAE7}" srcId="{AA690160-D328-4B69-A035-90D3C82FA0A6}" destId="{476E4177-EF8D-419E-AB8A-93E66CC82482}" srcOrd="0" destOrd="0" parTransId="{50A25A56-CEA1-40EB-822C-18475EA4B47A}" sibTransId="{A91F7A1B-DD1E-4B26-839C-2A5EF0A403AD}"/>
    <dgm:cxn modelId="{BE0C6CA4-A5EE-446B-AC2C-4391B9555FD7}" type="presOf" srcId="{FD53903F-8A86-4D24-917A-36748269F973}" destId="{CAAEED2F-AC44-4514-84C2-160FDC42F579}" srcOrd="0" destOrd="0" presId="urn:microsoft.com/office/officeart/2005/8/layout/pList2#1"/>
    <dgm:cxn modelId="{D37D34A9-7450-42EF-825F-970186F91B4E}" type="presOf" srcId="{77AF15ED-F058-4A0B-B979-9880C6062DF0}" destId="{5284ED54-4761-44DA-8086-D5FD397A1C95}" srcOrd="0" destOrd="0" presId="urn:microsoft.com/office/officeart/2005/8/layout/pList2#1"/>
    <dgm:cxn modelId="{CA3E51AA-CA71-4692-AF97-52685B507462}" type="presOf" srcId="{476E4177-EF8D-419E-AB8A-93E66CC82482}" destId="{2572025E-E8B8-4F94-94D0-DC22D7F762FB}" srcOrd="0" destOrd="0" presId="urn:microsoft.com/office/officeart/2005/8/layout/pList2#1"/>
    <dgm:cxn modelId="{A48671BA-B4AD-4497-B30A-79D3ED842801}" type="presOf" srcId="{E3B236AA-E864-46E4-BC91-F2D73633FEA4}" destId="{A9D6457D-CBBF-4A28-8C38-C3F75EA43CF1}" srcOrd="0" destOrd="0" presId="urn:microsoft.com/office/officeart/2005/8/layout/pList2#1"/>
    <dgm:cxn modelId="{AB24D2D6-4CA7-4810-B625-361E93CAD4E5}" type="presOf" srcId="{A91F7A1B-DD1E-4B26-839C-2A5EF0A403AD}" destId="{3DB5F289-A8C3-40D5-8393-8636D9BFFD29}" srcOrd="0" destOrd="0" presId="urn:microsoft.com/office/officeart/2005/8/layout/pList2#1"/>
    <dgm:cxn modelId="{CD3B69F4-72CF-49E2-8926-8FD63E771977}" srcId="{AA690160-D328-4B69-A035-90D3C82FA0A6}" destId="{77AF15ED-F058-4A0B-B979-9880C6062DF0}" srcOrd="2" destOrd="0" parTransId="{0DF2CDB2-0880-4047-8447-A17EAE7580E4}" sibTransId="{E3B236AA-E864-46E4-BC91-F2D73633FEA4}"/>
    <dgm:cxn modelId="{DC02EFEB-9C71-4CE0-8726-C9A864E24690}" type="presParOf" srcId="{9E4DC8AD-1AC7-4E53-B32C-25202AFDB195}" destId="{ACBF4AF3-FAB8-444C-81AB-52C89640E279}" srcOrd="0" destOrd="0" presId="urn:microsoft.com/office/officeart/2005/8/layout/pList2#1"/>
    <dgm:cxn modelId="{9F370E4F-51F6-434C-90D3-862157E4EB71}" type="presParOf" srcId="{9E4DC8AD-1AC7-4E53-B32C-25202AFDB195}" destId="{78248EF9-FFBB-4EB0-94C4-16A1D0A1A170}" srcOrd="1" destOrd="0" presId="urn:microsoft.com/office/officeart/2005/8/layout/pList2#1"/>
    <dgm:cxn modelId="{3FFFC5AE-2842-4D60-A22B-014DB51D797B}" type="presParOf" srcId="{78248EF9-FFBB-4EB0-94C4-16A1D0A1A170}" destId="{CC8831C0-DF59-484B-83B2-A708366B3EB6}" srcOrd="0" destOrd="0" presId="urn:microsoft.com/office/officeart/2005/8/layout/pList2#1"/>
    <dgm:cxn modelId="{DBA7DBBD-A727-4B1E-B620-5364B19E7767}" type="presParOf" srcId="{CC8831C0-DF59-484B-83B2-A708366B3EB6}" destId="{2572025E-E8B8-4F94-94D0-DC22D7F762FB}" srcOrd="0" destOrd="0" presId="urn:microsoft.com/office/officeart/2005/8/layout/pList2#1"/>
    <dgm:cxn modelId="{0F46727D-6D56-4042-A82B-8DC934D9A5B3}" type="presParOf" srcId="{CC8831C0-DF59-484B-83B2-A708366B3EB6}" destId="{2E2B4276-DB06-4C66-80FF-919CDE10A5FE}" srcOrd="1" destOrd="0" presId="urn:microsoft.com/office/officeart/2005/8/layout/pList2#1"/>
    <dgm:cxn modelId="{A9C309EA-B998-4859-9D9A-5D2BFA2906E8}" type="presParOf" srcId="{CC8831C0-DF59-484B-83B2-A708366B3EB6}" destId="{C43EB61A-2E04-409F-8F87-79F190ED3CE0}" srcOrd="2" destOrd="0" presId="urn:microsoft.com/office/officeart/2005/8/layout/pList2#1"/>
    <dgm:cxn modelId="{C40AD35B-45D4-44E6-9B31-4B1856507C03}" type="presParOf" srcId="{78248EF9-FFBB-4EB0-94C4-16A1D0A1A170}" destId="{3DB5F289-A8C3-40D5-8393-8636D9BFFD29}" srcOrd="1" destOrd="0" presId="urn:microsoft.com/office/officeart/2005/8/layout/pList2#1"/>
    <dgm:cxn modelId="{9423C586-EE9A-444A-AEB4-2F27503F1E85}" type="presParOf" srcId="{78248EF9-FFBB-4EB0-94C4-16A1D0A1A170}" destId="{0C509E44-86D3-42D8-94FF-9B9788BAB857}" srcOrd="2" destOrd="0" presId="urn:microsoft.com/office/officeart/2005/8/layout/pList2#1"/>
    <dgm:cxn modelId="{102B099B-70EE-4A62-A0D8-EC9223634DDE}" type="presParOf" srcId="{0C509E44-86D3-42D8-94FF-9B9788BAB857}" destId="{E4B0666F-2CF1-4C21-A251-46E6EBFF7C1D}" srcOrd="0" destOrd="0" presId="urn:microsoft.com/office/officeart/2005/8/layout/pList2#1"/>
    <dgm:cxn modelId="{53FE25AC-0212-4407-93EC-AC3403CA68B1}" type="presParOf" srcId="{0C509E44-86D3-42D8-94FF-9B9788BAB857}" destId="{BBFA0B92-8C45-4EAA-A200-A78384D846A7}" srcOrd="1" destOrd="0" presId="urn:microsoft.com/office/officeart/2005/8/layout/pList2#1"/>
    <dgm:cxn modelId="{C8A3C7CC-BE37-4A24-A41F-6252432C76EE}" type="presParOf" srcId="{0C509E44-86D3-42D8-94FF-9B9788BAB857}" destId="{BF646D7A-C7D0-4489-A68F-61F32B7DB0C6}" srcOrd="2" destOrd="0" presId="urn:microsoft.com/office/officeart/2005/8/layout/pList2#1"/>
    <dgm:cxn modelId="{C80D3BD6-2175-4ED4-9D23-1CB86F173BE6}" type="presParOf" srcId="{78248EF9-FFBB-4EB0-94C4-16A1D0A1A170}" destId="{CAAEED2F-AC44-4514-84C2-160FDC42F579}" srcOrd="3" destOrd="0" presId="urn:microsoft.com/office/officeart/2005/8/layout/pList2#1"/>
    <dgm:cxn modelId="{4847F4AC-FC2B-4021-9F7F-F1CE73E760FA}" type="presParOf" srcId="{78248EF9-FFBB-4EB0-94C4-16A1D0A1A170}" destId="{3617A269-0CD9-4948-9932-FA1AD12DE27E}" srcOrd="4" destOrd="0" presId="urn:microsoft.com/office/officeart/2005/8/layout/pList2#1"/>
    <dgm:cxn modelId="{14C77BCC-0C86-498A-BBF5-5A50E2992D14}" type="presParOf" srcId="{3617A269-0CD9-4948-9932-FA1AD12DE27E}" destId="{5284ED54-4761-44DA-8086-D5FD397A1C95}" srcOrd="0" destOrd="0" presId="urn:microsoft.com/office/officeart/2005/8/layout/pList2#1"/>
    <dgm:cxn modelId="{9EE853C5-0BDD-440B-9241-B576F0462BBE}" type="presParOf" srcId="{3617A269-0CD9-4948-9932-FA1AD12DE27E}" destId="{9666B65F-B8AB-44AD-8F33-AF566667E781}" srcOrd="1" destOrd="0" presId="urn:microsoft.com/office/officeart/2005/8/layout/pList2#1"/>
    <dgm:cxn modelId="{279FC498-D1AB-414B-83DE-427255D34B5F}" type="presParOf" srcId="{3617A269-0CD9-4948-9932-FA1AD12DE27E}" destId="{41BC1ABA-1F87-4B1E-94EC-41724CD12655}" srcOrd="2" destOrd="0" presId="urn:microsoft.com/office/officeart/2005/8/layout/pList2#1"/>
    <dgm:cxn modelId="{868B96B2-8027-4885-A39A-F1756C0D3627}" type="presParOf" srcId="{78248EF9-FFBB-4EB0-94C4-16A1D0A1A170}" destId="{A9D6457D-CBBF-4A28-8C38-C3F75EA43CF1}" srcOrd="5" destOrd="0" presId="urn:microsoft.com/office/officeart/2005/8/layout/pList2#1"/>
    <dgm:cxn modelId="{1867E982-C404-49D8-B30A-8137687CD4A0}" type="presParOf" srcId="{78248EF9-FFBB-4EB0-94C4-16A1D0A1A170}" destId="{8AC8F713-1879-4B70-BB31-C5C195E24471}" srcOrd="6" destOrd="0" presId="urn:microsoft.com/office/officeart/2005/8/layout/pList2#1"/>
    <dgm:cxn modelId="{FA350EAC-ED78-4A8F-A7C0-4D4D8792ADF1}" type="presParOf" srcId="{8AC8F713-1879-4B70-BB31-C5C195E24471}" destId="{9B706799-997B-4F74-B652-58B58A51EA58}" srcOrd="0" destOrd="0" presId="urn:microsoft.com/office/officeart/2005/8/layout/pList2#1"/>
    <dgm:cxn modelId="{811C2C99-387C-4086-A74A-A82BE7A00E56}" type="presParOf" srcId="{8AC8F713-1879-4B70-BB31-C5C195E24471}" destId="{AF8C36F4-A127-4733-8CAC-70994BB842F2}" srcOrd="1" destOrd="0" presId="urn:microsoft.com/office/officeart/2005/8/layout/pList2#1"/>
    <dgm:cxn modelId="{3FDADE82-B2EE-44B7-95B5-0D68F8459BA4}" type="presParOf" srcId="{8AC8F713-1879-4B70-BB31-C5C195E24471}" destId="{B68F94D2-D73D-420A-802B-DFDC9BE4ED4C}"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F4AF3-FAB8-444C-81AB-52C89640E279}">
      <dsp:nvSpPr>
        <dsp:cNvPr id="0" name=""/>
        <dsp:cNvSpPr/>
      </dsp:nvSpPr>
      <dsp:spPr>
        <a:xfrm>
          <a:off x="0" y="0"/>
          <a:ext cx="10765411" cy="2147897"/>
        </a:xfrm>
        <a:prstGeom prst="roundRect">
          <a:avLst>
            <a:gd name="adj" fmla="val 10000"/>
          </a:avLst>
        </a:prstGeom>
        <a:solidFill>
          <a:sysClr val="window" lastClr="FFFFFF">
            <a:lumMod val="65000"/>
            <a:alpha val="90000"/>
          </a:sysClr>
        </a:solidFill>
        <a:ln w="9525" cap="flat" cmpd="sng" algn="ctr">
          <a:solidFill>
            <a:srgbClr val="C0504D">
              <a:tint val="40000"/>
              <a:alpha val="9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 modelId="{C43EB61A-2E04-409F-8F87-79F190ED3CE0}">
      <dsp:nvSpPr>
        <dsp:cNvPr id="0" name=""/>
        <dsp:cNvSpPr/>
      </dsp:nvSpPr>
      <dsp:spPr>
        <a:xfrm>
          <a:off x="403189" y="328158"/>
          <a:ext cx="2351989" cy="157512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7000" r="-3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572025E-E8B8-4F94-94D0-DC22D7F762FB}">
      <dsp:nvSpPr>
        <dsp:cNvPr id="0" name=""/>
        <dsp:cNvSpPr/>
      </dsp:nvSpPr>
      <dsp:spPr>
        <a:xfrm rot="10800000">
          <a:off x="325927" y="2147897"/>
          <a:ext cx="2351989" cy="2625207"/>
        </a:xfrm>
        <a:prstGeom prst="round2SameRect">
          <a:avLst>
            <a:gd name="adj1" fmla="val 10500"/>
            <a:gd name="adj2" fmla="val 0"/>
          </a:avLst>
        </a:prstGeom>
        <a:solidFill>
          <a:srgbClr val="1F497D">
            <a:lumMod val="75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227584"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latin typeface="Corbel" pitchFamily="34" charset="0"/>
              <a:ea typeface="+mn-ea"/>
              <a:cs typeface="+mn-cs"/>
              <a:hlinkClick xmlns:r="http://schemas.openxmlformats.org/officeDocument/2006/relationships" r:id="" action="ppaction://hlinksldjump"/>
            </a:rPr>
            <a:t>Welcome to Tanfel!</a:t>
          </a:r>
          <a:endParaRPr lang="en-US" sz="3200" b="1" kern="1200" dirty="0">
            <a:solidFill>
              <a:schemeClr val="tx1"/>
            </a:solidFill>
            <a:latin typeface="Corbel" pitchFamily="34" charset="0"/>
            <a:ea typeface="+mn-ea"/>
            <a:cs typeface="+mn-cs"/>
          </a:endParaRPr>
        </a:p>
      </dsp:txBody>
      <dsp:txXfrm rot="10800000">
        <a:off x="398259" y="2147897"/>
        <a:ext cx="2207325" cy="2552875"/>
      </dsp:txXfrm>
    </dsp:sp>
    <dsp:sp modelId="{BF646D7A-C7D0-4489-A68F-61F32B7DB0C6}">
      <dsp:nvSpPr>
        <dsp:cNvPr id="0" name=""/>
        <dsp:cNvSpPr/>
      </dsp:nvSpPr>
      <dsp:spPr>
        <a:xfrm>
          <a:off x="2998810" y="363945"/>
          <a:ext cx="2276702" cy="157512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4B0666F-2CF1-4C21-A251-46E6EBFF7C1D}">
      <dsp:nvSpPr>
        <dsp:cNvPr id="0" name=""/>
        <dsp:cNvSpPr/>
      </dsp:nvSpPr>
      <dsp:spPr>
        <a:xfrm rot="10800000">
          <a:off x="2913116" y="2147897"/>
          <a:ext cx="2351989" cy="2625207"/>
        </a:xfrm>
        <a:prstGeom prst="round2SameRect">
          <a:avLst>
            <a:gd name="adj1" fmla="val 10500"/>
            <a:gd name="adj2" fmla="val 0"/>
          </a:avLst>
        </a:prstGeom>
        <a:solidFill>
          <a:srgbClr val="4F81BD">
            <a:lumMod val="75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70688" numCol="1" spcCol="1270" anchor="t" anchorCtr="0">
          <a:noAutofit/>
        </a:bodyPr>
        <a:lstStyle/>
        <a:p>
          <a:pPr marL="0" lvl="0" indent="0" algn="l" defTabSz="1066800">
            <a:lnSpc>
              <a:spcPct val="90000"/>
            </a:lnSpc>
            <a:spcBef>
              <a:spcPct val="0"/>
            </a:spcBef>
            <a:spcAft>
              <a:spcPct val="35000"/>
            </a:spcAft>
            <a:buNone/>
          </a:pPr>
          <a:r>
            <a:rPr lang="en-US" sz="2400" b="1" kern="1200" dirty="0">
              <a:solidFill>
                <a:sysClr val="window" lastClr="FFFFFF"/>
              </a:solidFill>
              <a:latin typeface="Corbel" pitchFamily="34" charset="0"/>
              <a:ea typeface="+mn-ea"/>
              <a:cs typeface="+mn-cs"/>
              <a:hlinkClick xmlns:r="http://schemas.openxmlformats.org/officeDocument/2006/relationships" r:id="" action="ppaction://hlinksldjump"/>
            </a:rPr>
            <a:t>Manufacturing Capabilities</a:t>
          </a:r>
          <a:endParaRPr lang="en-US" sz="2400" b="1" kern="1200" dirty="0">
            <a:solidFill>
              <a:sysClr val="window" lastClr="FFFFFF"/>
            </a:solidFill>
            <a:latin typeface="Corbel" pitchFamily="34" charset="0"/>
            <a:ea typeface="+mn-ea"/>
            <a:cs typeface="+mn-cs"/>
          </a:endParaRPr>
        </a:p>
      </dsp:txBody>
      <dsp:txXfrm rot="10800000">
        <a:off x="2985448" y="2147897"/>
        <a:ext cx="2207325" cy="2552875"/>
      </dsp:txXfrm>
    </dsp:sp>
    <dsp:sp modelId="{41BC1ABA-1F87-4B1E-94EC-41724CD12655}">
      <dsp:nvSpPr>
        <dsp:cNvPr id="0" name=""/>
        <dsp:cNvSpPr/>
      </dsp:nvSpPr>
      <dsp:spPr>
        <a:xfrm>
          <a:off x="5500304" y="363945"/>
          <a:ext cx="2351989" cy="157512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1000" r="-3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284ED54-4761-44DA-8086-D5FD397A1C95}">
      <dsp:nvSpPr>
        <dsp:cNvPr id="0" name=""/>
        <dsp:cNvSpPr/>
      </dsp:nvSpPr>
      <dsp:spPr>
        <a:xfrm rot="10800000">
          <a:off x="5500304" y="2147897"/>
          <a:ext cx="2351989" cy="2625207"/>
        </a:xfrm>
        <a:prstGeom prst="round2SameRect">
          <a:avLst>
            <a:gd name="adj1" fmla="val 10500"/>
            <a:gd name="adj2" fmla="val 0"/>
          </a:avLst>
        </a:prstGeom>
        <a:solidFill>
          <a:srgbClr val="4BACC6">
            <a:lumMod val="75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227584" numCol="1" spcCol="1270" anchor="t" anchorCtr="0">
          <a:noAutofit/>
        </a:bodyPr>
        <a:lstStyle/>
        <a:p>
          <a:pPr marL="0" lvl="0" indent="0" algn="l" defTabSz="1422400">
            <a:lnSpc>
              <a:spcPct val="90000"/>
            </a:lnSpc>
            <a:spcBef>
              <a:spcPct val="0"/>
            </a:spcBef>
            <a:spcAft>
              <a:spcPct val="35000"/>
            </a:spcAft>
            <a:buNone/>
          </a:pPr>
          <a:r>
            <a:rPr lang="en-US" sz="3200" b="1" kern="1200" dirty="0">
              <a:solidFill>
                <a:sysClr val="window" lastClr="FFFFFF"/>
              </a:solidFill>
              <a:latin typeface="Corbel" pitchFamily="34" charset="0"/>
              <a:ea typeface="+mn-ea"/>
              <a:cs typeface="+mn-cs"/>
              <a:hlinkClick xmlns:r="http://schemas.openxmlformats.org/officeDocument/2006/relationships" r:id="" action="ppaction://hlinksldjump"/>
            </a:rPr>
            <a:t>Services</a:t>
          </a:r>
          <a:endParaRPr lang="en-US" sz="3200" b="1" kern="1200" dirty="0">
            <a:solidFill>
              <a:sysClr val="window" lastClr="FFFFFF"/>
            </a:solidFill>
            <a:latin typeface="Corbel" pitchFamily="34" charset="0"/>
            <a:ea typeface="+mn-ea"/>
            <a:cs typeface="+mn-cs"/>
          </a:endParaRPr>
        </a:p>
        <a:p>
          <a:pPr marL="0" lvl="0" indent="0" algn="l" defTabSz="1422400">
            <a:lnSpc>
              <a:spcPct val="100000"/>
            </a:lnSpc>
            <a:spcBef>
              <a:spcPct val="0"/>
            </a:spcBef>
            <a:spcAft>
              <a:spcPts val="0"/>
            </a:spcAft>
            <a:buNone/>
          </a:pPr>
          <a:endParaRPr lang="en-US" sz="1050" b="0" kern="1200" dirty="0">
            <a:solidFill>
              <a:sysClr val="window" lastClr="FFFFFF"/>
            </a:solidFill>
            <a:latin typeface="Corbel" pitchFamily="34" charset="0"/>
            <a:ea typeface="+mn-ea"/>
            <a:cs typeface="+mn-cs"/>
          </a:endParaRPr>
        </a:p>
      </dsp:txBody>
      <dsp:txXfrm rot="10800000">
        <a:off x="5572636" y="2147897"/>
        <a:ext cx="2207325" cy="2552875"/>
      </dsp:txXfrm>
    </dsp:sp>
    <dsp:sp modelId="{B68F94D2-D73D-420A-802B-DFDC9BE4ED4C}">
      <dsp:nvSpPr>
        <dsp:cNvPr id="0" name=""/>
        <dsp:cNvSpPr/>
      </dsp:nvSpPr>
      <dsp:spPr>
        <a:xfrm>
          <a:off x="8087493" y="363945"/>
          <a:ext cx="2351989" cy="1575124"/>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1000" r="-3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B706799-997B-4F74-B652-58B58A51EA58}">
      <dsp:nvSpPr>
        <dsp:cNvPr id="0" name=""/>
        <dsp:cNvSpPr/>
      </dsp:nvSpPr>
      <dsp:spPr>
        <a:xfrm rot="10800000">
          <a:off x="8087493" y="2147897"/>
          <a:ext cx="2351989" cy="2625207"/>
        </a:xfrm>
        <a:prstGeom prst="round2SameRect">
          <a:avLst>
            <a:gd name="adj1" fmla="val 10500"/>
            <a:gd name="adj2" fmla="val 0"/>
          </a:avLst>
        </a:prstGeom>
        <a:solidFill>
          <a:srgbClr val="4F81BD">
            <a:lumMod val="60000"/>
            <a:lumOff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227584" numCol="1" spcCol="1270" anchor="t" anchorCtr="0">
          <a:noAutofit/>
        </a:bodyPr>
        <a:lstStyle/>
        <a:p>
          <a:pPr marL="0" lvl="0" indent="0" algn="l" defTabSz="1422400">
            <a:lnSpc>
              <a:spcPct val="90000"/>
            </a:lnSpc>
            <a:spcBef>
              <a:spcPct val="0"/>
            </a:spcBef>
            <a:spcAft>
              <a:spcPct val="35000"/>
            </a:spcAft>
            <a:buNone/>
          </a:pPr>
          <a:r>
            <a:rPr lang="en-US" sz="3200" b="1" kern="1200" dirty="0">
              <a:solidFill>
                <a:sysClr val="window" lastClr="FFFFFF"/>
              </a:solidFill>
              <a:latin typeface="Corbel" pitchFamily="34" charset="0"/>
              <a:ea typeface="+mn-ea"/>
              <a:cs typeface="+mn-cs"/>
              <a:hlinkClick xmlns:r="http://schemas.openxmlformats.org/officeDocument/2006/relationships" r:id="" action="ppaction://hlinksldjump"/>
            </a:rPr>
            <a:t>The Tanfel Advantage</a:t>
          </a:r>
          <a:endParaRPr lang="en-US" sz="3200" b="1" kern="1200" dirty="0">
            <a:solidFill>
              <a:sysClr val="window" lastClr="FFFFFF"/>
            </a:solidFill>
            <a:latin typeface="Corbel" pitchFamily="34" charset="0"/>
            <a:ea typeface="+mn-ea"/>
            <a:cs typeface="+mn-cs"/>
          </a:endParaRPr>
        </a:p>
        <a:p>
          <a:pPr marL="0" lvl="0" indent="0" algn="l" defTabSz="1422400">
            <a:lnSpc>
              <a:spcPct val="100000"/>
            </a:lnSpc>
            <a:spcBef>
              <a:spcPct val="0"/>
            </a:spcBef>
            <a:spcAft>
              <a:spcPts val="0"/>
            </a:spcAft>
            <a:buNone/>
          </a:pPr>
          <a:endParaRPr lang="en-US" sz="1050" b="0" kern="1200" dirty="0">
            <a:solidFill>
              <a:sysClr val="window" lastClr="FFFFFF"/>
            </a:solidFill>
            <a:latin typeface="Corbel" pitchFamily="34" charset="0"/>
            <a:ea typeface="+mn-ea"/>
            <a:cs typeface="+mn-cs"/>
          </a:endParaRPr>
        </a:p>
      </dsp:txBody>
      <dsp:txXfrm rot="10800000">
        <a:off x="8159825" y="2147897"/>
        <a:ext cx="2207325" cy="2552875"/>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736D3-F807-48B3-8BB0-617AB8BB5C57}"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7B3B4-2084-4761-A5A7-92013E89DB3D}" type="slidenum">
              <a:rPr lang="en-US" smtClean="0"/>
              <a:t>‹#›</a:t>
            </a:fld>
            <a:endParaRPr lang="en-US"/>
          </a:p>
        </p:txBody>
      </p:sp>
    </p:spTree>
    <p:extLst>
      <p:ext uri="{BB962C8B-B14F-4D97-AF65-F5344CB8AC3E}">
        <p14:creationId xmlns:p14="http://schemas.microsoft.com/office/powerpoint/2010/main" val="1662282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F8ADBD13-0416-4A38-9A1E-28E9D4C346C1}"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07A76C-23E8-4A73-9EB5-4A505B32AA66}" type="slidenum">
              <a:rPr lang="en-US" smtClean="0"/>
              <a:t>‹#›</a:t>
            </a:fld>
            <a:endParaRPr lang="en-US"/>
          </a:p>
        </p:txBody>
      </p:sp>
    </p:spTree>
    <p:extLst>
      <p:ext uri="{BB962C8B-B14F-4D97-AF65-F5344CB8AC3E}">
        <p14:creationId xmlns:p14="http://schemas.microsoft.com/office/powerpoint/2010/main" val="77512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ADBD13-0416-4A38-9A1E-28E9D4C346C1}"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7A76C-23E8-4A73-9EB5-4A505B32AA66}" type="slidenum">
              <a:rPr lang="en-US" smtClean="0"/>
              <a:t>‹#›</a:t>
            </a:fld>
            <a:endParaRPr lang="en-US"/>
          </a:p>
        </p:txBody>
      </p:sp>
    </p:spTree>
    <p:extLst>
      <p:ext uri="{BB962C8B-B14F-4D97-AF65-F5344CB8AC3E}">
        <p14:creationId xmlns:p14="http://schemas.microsoft.com/office/powerpoint/2010/main" val="1196027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ADBD13-0416-4A38-9A1E-28E9D4C346C1}"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7A76C-23E8-4A73-9EB5-4A505B32AA66}" type="slidenum">
              <a:rPr lang="en-US" smtClean="0"/>
              <a:t>‹#›</a:t>
            </a:fld>
            <a:endParaRPr lang="en-US"/>
          </a:p>
        </p:txBody>
      </p:sp>
    </p:spTree>
    <p:extLst>
      <p:ext uri="{BB962C8B-B14F-4D97-AF65-F5344CB8AC3E}">
        <p14:creationId xmlns:p14="http://schemas.microsoft.com/office/powerpoint/2010/main" val="18807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ADBD13-0416-4A38-9A1E-28E9D4C346C1}"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7A76C-23E8-4A73-9EB5-4A505B32AA66}"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21345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ADBD13-0416-4A38-9A1E-28E9D4C346C1}"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7A76C-23E8-4A73-9EB5-4A505B32AA66}" type="slidenum">
              <a:rPr lang="en-US" smtClean="0"/>
              <a:t>‹#›</a:t>
            </a:fld>
            <a:endParaRPr lang="en-US"/>
          </a:p>
        </p:txBody>
      </p:sp>
    </p:spTree>
    <p:extLst>
      <p:ext uri="{BB962C8B-B14F-4D97-AF65-F5344CB8AC3E}">
        <p14:creationId xmlns:p14="http://schemas.microsoft.com/office/powerpoint/2010/main" val="3006098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8ADBD13-0416-4A38-9A1E-28E9D4C346C1}"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07A76C-23E8-4A73-9EB5-4A505B32AA66}" type="slidenum">
              <a:rPr lang="en-US" smtClean="0"/>
              <a:t>‹#›</a:t>
            </a:fld>
            <a:endParaRPr lang="en-US"/>
          </a:p>
        </p:txBody>
      </p:sp>
    </p:spTree>
    <p:extLst>
      <p:ext uri="{BB962C8B-B14F-4D97-AF65-F5344CB8AC3E}">
        <p14:creationId xmlns:p14="http://schemas.microsoft.com/office/powerpoint/2010/main" val="2559361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8ADBD13-0416-4A38-9A1E-28E9D4C346C1}"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07A76C-23E8-4A73-9EB5-4A505B32AA66}" type="slidenum">
              <a:rPr lang="en-US" smtClean="0"/>
              <a:t>‹#›</a:t>
            </a:fld>
            <a:endParaRPr lang="en-US"/>
          </a:p>
        </p:txBody>
      </p:sp>
    </p:spTree>
    <p:extLst>
      <p:ext uri="{BB962C8B-B14F-4D97-AF65-F5344CB8AC3E}">
        <p14:creationId xmlns:p14="http://schemas.microsoft.com/office/powerpoint/2010/main" val="323824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ADBD13-0416-4A38-9A1E-28E9D4C346C1}"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7A76C-23E8-4A73-9EB5-4A505B32AA66}" type="slidenum">
              <a:rPr lang="en-US" smtClean="0"/>
              <a:t>‹#›</a:t>
            </a:fld>
            <a:endParaRPr lang="en-US"/>
          </a:p>
        </p:txBody>
      </p:sp>
    </p:spTree>
    <p:extLst>
      <p:ext uri="{BB962C8B-B14F-4D97-AF65-F5344CB8AC3E}">
        <p14:creationId xmlns:p14="http://schemas.microsoft.com/office/powerpoint/2010/main" val="2908641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ADBD13-0416-4A38-9A1E-28E9D4C346C1}"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7A76C-23E8-4A73-9EB5-4A505B32AA66}" type="slidenum">
              <a:rPr lang="en-US" smtClean="0"/>
              <a:t>‹#›</a:t>
            </a:fld>
            <a:endParaRPr lang="en-US"/>
          </a:p>
        </p:txBody>
      </p:sp>
    </p:spTree>
    <p:extLst>
      <p:ext uri="{BB962C8B-B14F-4D97-AF65-F5344CB8AC3E}">
        <p14:creationId xmlns:p14="http://schemas.microsoft.com/office/powerpoint/2010/main" val="4202682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ADBD13-0416-4A38-9A1E-28E9D4C346C1}"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7A76C-23E8-4A73-9EB5-4A505B32AA66}" type="slidenum">
              <a:rPr lang="en-US" smtClean="0"/>
              <a:t>‹#›</a:t>
            </a:fld>
            <a:endParaRPr lang="en-US"/>
          </a:p>
        </p:txBody>
      </p:sp>
    </p:spTree>
    <p:extLst>
      <p:ext uri="{BB962C8B-B14F-4D97-AF65-F5344CB8AC3E}">
        <p14:creationId xmlns:p14="http://schemas.microsoft.com/office/powerpoint/2010/main" val="2980248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ADBD13-0416-4A38-9A1E-28E9D4C346C1}"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7A76C-23E8-4A73-9EB5-4A505B32AA66}" type="slidenum">
              <a:rPr lang="en-US" smtClean="0"/>
              <a:t>‹#›</a:t>
            </a:fld>
            <a:endParaRPr lang="en-US"/>
          </a:p>
        </p:txBody>
      </p:sp>
    </p:spTree>
    <p:extLst>
      <p:ext uri="{BB962C8B-B14F-4D97-AF65-F5344CB8AC3E}">
        <p14:creationId xmlns:p14="http://schemas.microsoft.com/office/powerpoint/2010/main" val="221737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ADBD13-0416-4A38-9A1E-28E9D4C346C1}"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7A76C-23E8-4A73-9EB5-4A505B32AA66}" type="slidenum">
              <a:rPr lang="en-US" smtClean="0"/>
              <a:t>‹#›</a:t>
            </a:fld>
            <a:endParaRPr lang="en-US"/>
          </a:p>
        </p:txBody>
      </p:sp>
    </p:spTree>
    <p:extLst>
      <p:ext uri="{BB962C8B-B14F-4D97-AF65-F5344CB8AC3E}">
        <p14:creationId xmlns:p14="http://schemas.microsoft.com/office/powerpoint/2010/main" val="3235053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ADBD13-0416-4A38-9A1E-28E9D4C346C1}"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07A76C-23E8-4A73-9EB5-4A505B32AA66}" type="slidenum">
              <a:rPr lang="en-US" smtClean="0"/>
              <a:t>‹#›</a:t>
            </a:fld>
            <a:endParaRPr lang="en-US"/>
          </a:p>
        </p:txBody>
      </p:sp>
    </p:spTree>
    <p:extLst>
      <p:ext uri="{BB962C8B-B14F-4D97-AF65-F5344CB8AC3E}">
        <p14:creationId xmlns:p14="http://schemas.microsoft.com/office/powerpoint/2010/main" val="1924023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ADBD13-0416-4A38-9A1E-28E9D4C346C1}"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07A76C-23E8-4A73-9EB5-4A505B32AA66}" type="slidenum">
              <a:rPr lang="en-US" smtClean="0"/>
              <a:t>‹#›</a:t>
            </a:fld>
            <a:endParaRPr lang="en-US"/>
          </a:p>
        </p:txBody>
      </p:sp>
    </p:spTree>
    <p:extLst>
      <p:ext uri="{BB962C8B-B14F-4D97-AF65-F5344CB8AC3E}">
        <p14:creationId xmlns:p14="http://schemas.microsoft.com/office/powerpoint/2010/main" val="1196563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ADBD13-0416-4A38-9A1E-28E9D4C346C1}"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07A76C-23E8-4A73-9EB5-4A505B32AA66}" type="slidenum">
              <a:rPr lang="en-US" smtClean="0"/>
              <a:t>‹#›</a:t>
            </a:fld>
            <a:endParaRPr lang="en-US"/>
          </a:p>
        </p:txBody>
      </p:sp>
    </p:spTree>
    <p:extLst>
      <p:ext uri="{BB962C8B-B14F-4D97-AF65-F5344CB8AC3E}">
        <p14:creationId xmlns:p14="http://schemas.microsoft.com/office/powerpoint/2010/main" val="3830038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ADBD13-0416-4A38-9A1E-28E9D4C346C1}"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7A76C-23E8-4A73-9EB5-4A505B32AA66}" type="slidenum">
              <a:rPr lang="en-US" smtClean="0"/>
              <a:t>‹#›</a:t>
            </a:fld>
            <a:endParaRPr lang="en-US"/>
          </a:p>
        </p:txBody>
      </p:sp>
    </p:spTree>
    <p:extLst>
      <p:ext uri="{BB962C8B-B14F-4D97-AF65-F5344CB8AC3E}">
        <p14:creationId xmlns:p14="http://schemas.microsoft.com/office/powerpoint/2010/main" val="2817745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ADBD13-0416-4A38-9A1E-28E9D4C346C1}"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7A76C-23E8-4A73-9EB5-4A505B32AA66}" type="slidenum">
              <a:rPr lang="en-US" smtClean="0"/>
              <a:t>‹#›</a:t>
            </a:fld>
            <a:endParaRPr lang="en-US"/>
          </a:p>
        </p:txBody>
      </p:sp>
    </p:spTree>
    <p:extLst>
      <p:ext uri="{BB962C8B-B14F-4D97-AF65-F5344CB8AC3E}">
        <p14:creationId xmlns:p14="http://schemas.microsoft.com/office/powerpoint/2010/main" val="1929726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8ADBD13-0416-4A38-9A1E-28E9D4C346C1}"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407A76C-23E8-4A73-9EB5-4A505B32AA66}" type="slidenum">
              <a:rPr lang="en-US" smtClean="0"/>
              <a:t>‹#›</a:t>
            </a:fld>
            <a:endParaRPr lang="en-US"/>
          </a:p>
        </p:txBody>
      </p:sp>
    </p:spTree>
    <p:extLst>
      <p:ext uri="{BB962C8B-B14F-4D97-AF65-F5344CB8AC3E}">
        <p14:creationId xmlns:p14="http://schemas.microsoft.com/office/powerpoint/2010/main" val="1359618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slideLayout" Target="../slideLayouts/slideLayout2.xml"/><Relationship Id="rId1" Type="http://schemas.openxmlformats.org/officeDocument/2006/relationships/video" Target="https://www.youtube.com/embed/_pJH4olyJ1U" TargetMode="Externa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CjDY9Dh9kEM" TargetMode="Externa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hyperlink" Target="mailto:support@tanfel.com" TargetMode="External"/><Relationship Id="rId5" Type="http://schemas.openxmlformats.org/officeDocument/2006/relationships/image" Target="../media/image51.jp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676247181"/>
              </p:ext>
            </p:extLst>
          </p:nvPr>
        </p:nvGraphicFramePr>
        <p:xfrm>
          <a:off x="659875" y="1857080"/>
          <a:ext cx="10765411" cy="4773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5039" y="235952"/>
            <a:ext cx="5275082" cy="1266020"/>
          </a:xfrm>
          <a:prstGeom prst="rect">
            <a:avLst/>
          </a:prstGeom>
        </p:spPr>
      </p:pic>
    </p:spTree>
    <p:extLst>
      <p:ext uri="{BB962C8B-B14F-4D97-AF65-F5344CB8AC3E}">
        <p14:creationId xmlns:p14="http://schemas.microsoft.com/office/powerpoint/2010/main" val="142157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5097" y="179109"/>
            <a:ext cx="5627802" cy="584775"/>
          </a:xfrm>
          <a:prstGeom prst="rect">
            <a:avLst/>
          </a:prstGeom>
          <a:noFill/>
        </p:spPr>
        <p:txBody>
          <a:bodyPr wrap="square" rtlCol="0">
            <a:spAutoFit/>
          </a:bodyPr>
          <a:lstStyle/>
          <a:p>
            <a:r>
              <a:rPr lang="en-US" sz="3200" dirty="0"/>
              <a:t>MIM – Metal Injection Molding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5675" y="179109"/>
            <a:ext cx="4129752" cy="319097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1546" y="3780149"/>
            <a:ext cx="3858011" cy="2858144"/>
          </a:xfrm>
          <a:prstGeom prst="rect">
            <a:avLst/>
          </a:prstGeom>
        </p:spPr>
      </p:pic>
      <p:sp>
        <p:nvSpPr>
          <p:cNvPr id="9" name="TextBox 8"/>
          <p:cNvSpPr txBox="1"/>
          <p:nvPr/>
        </p:nvSpPr>
        <p:spPr>
          <a:xfrm>
            <a:off x="245097" y="897432"/>
            <a:ext cx="5866614" cy="877163"/>
          </a:xfrm>
          <a:prstGeom prst="rect">
            <a:avLst/>
          </a:prstGeom>
          <a:noFill/>
        </p:spPr>
        <p:txBody>
          <a:bodyPr wrap="square" rtlCol="0">
            <a:spAutoFit/>
          </a:bodyPr>
          <a:lstStyle/>
          <a:p>
            <a:pPr marL="285750" indent="-285750">
              <a:buFont typeface="Wingdings" panose="05000000000000000000" pitchFamily="2" charset="2"/>
              <a:buChar char="§"/>
              <a:defRPr/>
            </a:pPr>
            <a:r>
              <a:rPr lang="en-US" sz="1700" dirty="0"/>
              <a:t>Materials:  Stainless Steel , Nickel Steel, Tool steel, Titanium, </a:t>
            </a:r>
            <a:r>
              <a:rPr lang="en-US" sz="1700" b="1" dirty="0"/>
              <a:t>Tungsten Carbide</a:t>
            </a:r>
            <a:r>
              <a:rPr lang="en-US" sz="1700" dirty="0"/>
              <a:t>, and more</a:t>
            </a:r>
          </a:p>
          <a:p>
            <a:pPr marL="285750" indent="-285750">
              <a:buFont typeface="Wingdings" panose="05000000000000000000" pitchFamily="2" charset="2"/>
              <a:buChar char="§"/>
              <a:defRPr/>
            </a:pPr>
            <a:r>
              <a:rPr lang="en-US" sz="1700" dirty="0"/>
              <a:t>Up to 100 mm diameter</a:t>
            </a:r>
          </a:p>
        </p:txBody>
      </p:sp>
      <p:sp>
        <p:nvSpPr>
          <p:cNvPr id="10" name="Rectangle 9"/>
          <p:cNvSpPr/>
          <p:nvPr/>
        </p:nvSpPr>
        <p:spPr>
          <a:xfrm>
            <a:off x="245097" y="1774595"/>
            <a:ext cx="6096000" cy="3754874"/>
          </a:xfrm>
          <a:prstGeom prst="rect">
            <a:avLst/>
          </a:prstGeom>
        </p:spPr>
        <p:txBody>
          <a:bodyPr>
            <a:spAutoFit/>
          </a:bodyPr>
          <a:lstStyle/>
          <a:p>
            <a:pPr marL="285750" indent="-285750">
              <a:buFont typeface="Wingdings" panose="05000000000000000000" pitchFamily="2" charset="2"/>
              <a:buChar char="§"/>
              <a:defRPr/>
            </a:pPr>
            <a:r>
              <a:rPr lang="en-US" sz="1700" b="1" dirty="0"/>
              <a:t>Material:</a:t>
            </a:r>
            <a:r>
              <a:rPr lang="en-US" sz="1700" dirty="0"/>
              <a:t> Case hardened steel: MIM8620, 9310, 4600</a:t>
            </a:r>
            <a:br>
              <a:rPr lang="en-US" sz="1700" dirty="0"/>
            </a:br>
            <a:r>
              <a:rPr lang="en-US" sz="1700" dirty="0"/>
              <a:t>Through hardened steel: MIM 4650, 4340, 4140, 52100</a:t>
            </a:r>
            <a:br>
              <a:rPr lang="en-US" sz="1700" dirty="0"/>
            </a:br>
            <a:r>
              <a:rPr lang="en-US" sz="1700" dirty="0"/>
              <a:t>Stainless steel: SS17-4ph, 304L, 420</a:t>
            </a:r>
            <a:br>
              <a:rPr lang="en-US" sz="1700" dirty="0"/>
            </a:br>
            <a:r>
              <a:rPr lang="en-US" sz="1700" dirty="0"/>
              <a:t>High Temp. App: 440C, 310Nb, 310</a:t>
            </a:r>
            <a:br>
              <a:rPr lang="en-US" sz="1700" dirty="0"/>
            </a:br>
            <a:r>
              <a:rPr lang="en-US" sz="1700" dirty="0"/>
              <a:t>Corrosion Resistant: SS316L, 310Nb</a:t>
            </a:r>
            <a:br>
              <a:rPr lang="en-US" sz="1700" dirty="0"/>
            </a:br>
            <a:r>
              <a:rPr lang="en-US" sz="1700" dirty="0"/>
              <a:t>Magnetic material: Fe3Si, SS430, Fe-49Co-2V</a:t>
            </a:r>
            <a:br>
              <a:rPr lang="en-US" sz="1700" dirty="0"/>
            </a:br>
            <a:r>
              <a:rPr lang="en-US" sz="1700" dirty="0"/>
              <a:t>Heavy / Super Alloy: WHA1, WHA2, Inconel, Nimonic90</a:t>
            </a:r>
            <a:br>
              <a:rPr lang="en-US" sz="1700" dirty="0"/>
            </a:br>
            <a:r>
              <a:rPr lang="en-US" sz="1700" dirty="0"/>
              <a:t>Tool steel: S7, M2, D2</a:t>
            </a:r>
          </a:p>
          <a:p>
            <a:pPr marL="285750" indent="-285750">
              <a:buFont typeface="Wingdings" panose="05000000000000000000" pitchFamily="2" charset="2"/>
              <a:buChar char="§"/>
              <a:defRPr/>
            </a:pPr>
            <a:r>
              <a:rPr lang="en-US" sz="1700" b="1" dirty="0"/>
              <a:t>Weight limit:</a:t>
            </a:r>
            <a:r>
              <a:rPr lang="en-US" sz="1700" dirty="0"/>
              <a:t> Ideal is 0.1 – 50 gm</a:t>
            </a:r>
          </a:p>
          <a:p>
            <a:pPr marL="285750" indent="-285750">
              <a:buFont typeface="Wingdings" panose="05000000000000000000" pitchFamily="2" charset="2"/>
              <a:buChar char="§"/>
              <a:defRPr/>
            </a:pPr>
            <a:r>
              <a:rPr lang="en-US" sz="1700" b="1" dirty="0"/>
              <a:t>Length limit:</a:t>
            </a:r>
            <a:r>
              <a:rPr lang="en-US" sz="1700" dirty="0"/>
              <a:t> 200 mm</a:t>
            </a:r>
            <a:br>
              <a:rPr lang="en-US" sz="1700" dirty="0"/>
            </a:br>
            <a:r>
              <a:rPr lang="en-US" sz="1700" dirty="0"/>
              <a:t>Ideal is &lt; 60mm</a:t>
            </a:r>
          </a:p>
          <a:p>
            <a:pPr marL="285750" indent="-285750">
              <a:buFont typeface="Wingdings" panose="05000000000000000000" pitchFamily="2" charset="2"/>
              <a:buChar char="§"/>
              <a:defRPr/>
            </a:pPr>
            <a:r>
              <a:rPr lang="en-US" sz="1700" b="1" dirty="0"/>
              <a:t>Wall thickness:</a:t>
            </a:r>
            <a:r>
              <a:rPr lang="en-US" sz="1700" dirty="0"/>
              <a:t> 0.5mm – 5mm</a:t>
            </a:r>
          </a:p>
          <a:p>
            <a:pPr marL="285750" indent="-285750">
              <a:buFont typeface="Wingdings" panose="05000000000000000000" pitchFamily="2" charset="2"/>
              <a:buChar char="§"/>
              <a:defRPr/>
            </a:pPr>
            <a:r>
              <a:rPr lang="en-US" sz="1700" b="1" dirty="0"/>
              <a:t>Tolerances per ISO</a:t>
            </a:r>
            <a:r>
              <a:rPr lang="en-US" sz="1700" dirty="0"/>
              <a:t> 2768 (m)</a:t>
            </a:r>
            <a:br>
              <a:rPr lang="en-US" sz="1700" dirty="0"/>
            </a:br>
            <a:r>
              <a:rPr lang="en-US" sz="1700" dirty="0"/>
              <a:t>Rule of thumb is +/- 0.5% of nominal dimension</a:t>
            </a:r>
          </a:p>
        </p:txBody>
      </p:sp>
    </p:spTree>
    <p:extLst>
      <p:ext uri="{BB962C8B-B14F-4D97-AF65-F5344CB8AC3E}">
        <p14:creationId xmlns:p14="http://schemas.microsoft.com/office/powerpoint/2010/main" val="316818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5097" y="188536"/>
            <a:ext cx="4034672" cy="584775"/>
          </a:xfrm>
          <a:prstGeom prst="rect">
            <a:avLst/>
          </a:prstGeom>
          <a:noFill/>
        </p:spPr>
        <p:txBody>
          <a:bodyPr wrap="square" rtlCol="0">
            <a:spAutoFit/>
          </a:bodyPr>
          <a:lstStyle/>
          <a:p>
            <a:r>
              <a:rPr lang="en-US" sz="3200" dirty="0"/>
              <a:t>Wire Forming/Springs</a:t>
            </a:r>
          </a:p>
        </p:txBody>
      </p:sp>
      <p:sp>
        <p:nvSpPr>
          <p:cNvPr id="6" name="TextBox 5"/>
          <p:cNvSpPr txBox="1"/>
          <p:nvPr/>
        </p:nvSpPr>
        <p:spPr>
          <a:xfrm>
            <a:off x="6254819" y="5127460"/>
            <a:ext cx="5552388" cy="877163"/>
          </a:xfrm>
          <a:prstGeom prst="rect">
            <a:avLst/>
          </a:prstGeom>
          <a:noFill/>
        </p:spPr>
        <p:txBody>
          <a:bodyPr wrap="square" rtlCol="0">
            <a:spAutoFit/>
          </a:bodyPr>
          <a:lstStyle/>
          <a:p>
            <a:pPr marL="285750" indent="-285750">
              <a:buFont typeface="Wingdings" panose="05000000000000000000" pitchFamily="2" charset="2"/>
              <a:buChar char="§"/>
              <a:defRPr/>
            </a:pPr>
            <a:r>
              <a:rPr lang="en-US" sz="1700" dirty="0"/>
              <a:t>Materials: SUS 304 , SUS 316 , Copper and Brass wire</a:t>
            </a:r>
          </a:p>
          <a:p>
            <a:pPr marL="285750" indent="-285750">
              <a:buFont typeface="Wingdings" panose="05000000000000000000" pitchFamily="2" charset="2"/>
              <a:buChar char="§"/>
              <a:defRPr/>
            </a:pPr>
            <a:r>
              <a:rPr lang="en-US" sz="1700" dirty="0"/>
              <a:t>Diameter:  0.05mm – 4.0mm</a:t>
            </a:r>
          </a:p>
          <a:p>
            <a:pPr marL="285750" indent="-285750">
              <a:buFont typeface="Wingdings" panose="05000000000000000000" pitchFamily="2" charset="2"/>
              <a:buChar char="§"/>
              <a:defRPr/>
            </a:pPr>
            <a:r>
              <a:rPr lang="en-US" sz="1700" dirty="0"/>
              <a:t>Shapes:  Flat, Round, Oval and custom shapes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7647" y="1030739"/>
            <a:ext cx="4966733" cy="3516209"/>
          </a:xfrm>
          <a:prstGeom prst="rect">
            <a:avLst/>
          </a:prstGeom>
        </p:spPr>
      </p:pic>
      <p:sp>
        <p:nvSpPr>
          <p:cNvPr id="2" name="TextBox 1"/>
          <p:cNvSpPr txBox="1"/>
          <p:nvPr/>
        </p:nvSpPr>
        <p:spPr>
          <a:xfrm>
            <a:off x="245097" y="1030739"/>
            <a:ext cx="5431295" cy="369332"/>
          </a:xfrm>
          <a:prstGeom prst="rect">
            <a:avLst/>
          </a:prstGeom>
          <a:noFill/>
        </p:spPr>
        <p:txBody>
          <a:bodyPr wrap="none" rtlCol="0">
            <a:spAutoFit/>
          </a:bodyPr>
          <a:lstStyle/>
          <a:p>
            <a:r>
              <a:rPr lang="en-US" b="1" dirty="0"/>
              <a:t>A few things to know about wire forming and springs</a:t>
            </a:r>
          </a:p>
        </p:txBody>
      </p:sp>
      <p:sp>
        <p:nvSpPr>
          <p:cNvPr id="3" name="TextBox 2"/>
          <p:cNvSpPr txBox="1"/>
          <p:nvPr/>
        </p:nvSpPr>
        <p:spPr>
          <a:xfrm>
            <a:off x="245097" y="1657499"/>
            <a:ext cx="5431295" cy="3754874"/>
          </a:xfrm>
          <a:prstGeom prst="rect">
            <a:avLst/>
          </a:prstGeom>
          <a:noFill/>
        </p:spPr>
        <p:txBody>
          <a:bodyPr wrap="square" rtlCol="0">
            <a:spAutoFit/>
          </a:bodyPr>
          <a:lstStyle/>
          <a:p>
            <a:pPr marL="285750" indent="-285750">
              <a:buFont typeface="Wingdings" panose="05000000000000000000" pitchFamily="2" charset="2"/>
              <a:buChar char="§"/>
            </a:pPr>
            <a:r>
              <a:rPr lang="en-US" sz="1700" dirty="0"/>
              <a:t>Useful in open configurations such as those used in baskets and fan or machine guards</a:t>
            </a:r>
          </a:p>
          <a:p>
            <a:pPr marL="285750" indent="-285750">
              <a:buFont typeface="Wingdings" panose="05000000000000000000" pitchFamily="2" charset="2"/>
              <a:buChar char="§"/>
            </a:pPr>
            <a:r>
              <a:rPr lang="en-US" sz="1700" dirty="0"/>
              <a:t>Wire can provide an economical configuration, sometimes with a spring effect incorporated and sometimes as a rigid member</a:t>
            </a:r>
          </a:p>
          <a:p>
            <a:pPr marL="285750" indent="-285750">
              <a:buFont typeface="Wingdings" panose="05000000000000000000" pitchFamily="2" charset="2"/>
              <a:buChar char="§"/>
            </a:pPr>
            <a:r>
              <a:rPr lang="en-US" sz="1700" dirty="0"/>
              <a:t>Bending methods used for sheet metal, rod, tube, and other cross-sections are common wire formed applications</a:t>
            </a:r>
          </a:p>
          <a:p>
            <a:pPr marL="285750" indent="-285750">
              <a:buFont typeface="Wingdings" panose="05000000000000000000" pitchFamily="2" charset="2"/>
              <a:buChar char="§"/>
            </a:pPr>
            <a:r>
              <a:rPr lang="en-US" sz="1700" dirty="0"/>
              <a:t>Other operations that can be performed on wire include swaging, cold heading, resistance, arc or gas welding and threading</a:t>
            </a:r>
          </a:p>
          <a:p>
            <a:pPr marL="285750" indent="-285750">
              <a:buFont typeface="Wingdings" panose="05000000000000000000" pitchFamily="2" charset="2"/>
              <a:buChar char="§"/>
            </a:pPr>
            <a:r>
              <a:rPr lang="en-US" sz="1700" dirty="0"/>
              <a:t>Wire can be bent with hand-powered bending brakes, kick presses, press breaks, four-slide machines, and other equipment</a:t>
            </a:r>
          </a:p>
        </p:txBody>
      </p:sp>
    </p:spTree>
    <p:extLst>
      <p:ext uri="{BB962C8B-B14F-4D97-AF65-F5344CB8AC3E}">
        <p14:creationId xmlns:p14="http://schemas.microsoft.com/office/powerpoint/2010/main" val="1800335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9938" y="263951"/>
            <a:ext cx="4468305" cy="584775"/>
          </a:xfrm>
          <a:prstGeom prst="rect">
            <a:avLst/>
          </a:prstGeom>
          <a:noFill/>
        </p:spPr>
        <p:txBody>
          <a:bodyPr wrap="square" rtlCol="0">
            <a:spAutoFit/>
          </a:bodyPr>
          <a:lstStyle/>
          <a:p>
            <a:r>
              <a:rPr lang="en-US" sz="3200" dirty="0"/>
              <a:t>Photo/Chemical Etching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7088" y="848726"/>
            <a:ext cx="5372829" cy="3756904"/>
          </a:xfrm>
          <a:prstGeom prst="rect">
            <a:avLst/>
          </a:prstGeom>
        </p:spPr>
      </p:pic>
      <p:sp>
        <p:nvSpPr>
          <p:cNvPr id="6" name="TextBox 5"/>
          <p:cNvSpPr txBox="1"/>
          <p:nvPr/>
        </p:nvSpPr>
        <p:spPr>
          <a:xfrm>
            <a:off x="6445782" y="5093885"/>
            <a:ext cx="4515439" cy="1400383"/>
          </a:xfrm>
          <a:prstGeom prst="rect">
            <a:avLst/>
          </a:prstGeom>
          <a:noFill/>
        </p:spPr>
        <p:txBody>
          <a:bodyPr wrap="square" rtlCol="0">
            <a:spAutoFit/>
          </a:bodyPr>
          <a:lstStyle/>
          <a:p>
            <a:pPr marL="285750" indent="-285750">
              <a:buFont typeface="Wingdings" panose="05000000000000000000" pitchFamily="2" charset="2"/>
              <a:buChar char="§"/>
              <a:defRPr/>
            </a:pPr>
            <a:r>
              <a:rPr lang="en-US" sz="1700" dirty="0"/>
              <a:t>Stainless Steel , Copper , Brass, Aluminum, </a:t>
            </a:r>
            <a:r>
              <a:rPr lang="en-US" sz="1700" b="1" dirty="0"/>
              <a:t>Silicon Carbide</a:t>
            </a:r>
            <a:endParaRPr lang="en-US" sz="1700" dirty="0"/>
          </a:p>
          <a:p>
            <a:pPr marL="285750" indent="-285750">
              <a:buFont typeface="Wingdings" panose="05000000000000000000" pitchFamily="2" charset="2"/>
              <a:buChar char="§"/>
              <a:defRPr/>
            </a:pPr>
            <a:r>
              <a:rPr lang="en-US" sz="1700" dirty="0"/>
              <a:t>Material thickness:  .05 – 1.00 mm</a:t>
            </a:r>
          </a:p>
          <a:p>
            <a:pPr marL="285750" indent="-285750">
              <a:buFont typeface="Wingdings" panose="05000000000000000000" pitchFamily="2" charset="2"/>
              <a:buChar char="§"/>
              <a:defRPr/>
            </a:pPr>
            <a:r>
              <a:rPr lang="en-US" sz="1700" dirty="0"/>
              <a:t>Maximum size:  300mm x 600 mm</a:t>
            </a:r>
          </a:p>
          <a:p>
            <a:pPr marL="285750" indent="-285750">
              <a:buFont typeface="Wingdings" panose="05000000000000000000" pitchFamily="2" charset="2"/>
              <a:buChar char="§"/>
              <a:defRPr/>
            </a:pPr>
            <a:r>
              <a:rPr lang="en-US" sz="1700" dirty="0"/>
              <a:t>Pressing plus etching available</a:t>
            </a:r>
          </a:p>
        </p:txBody>
      </p:sp>
      <p:sp>
        <p:nvSpPr>
          <p:cNvPr id="2" name="TextBox 1"/>
          <p:cNvSpPr txBox="1"/>
          <p:nvPr/>
        </p:nvSpPr>
        <p:spPr>
          <a:xfrm>
            <a:off x="329938" y="1139868"/>
            <a:ext cx="5018676" cy="3754874"/>
          </a:xfrm>
          <a:prstGeom prst="rect">
            <a:avLst/>
          </a:prstGeom>
          <a:noFill/>
        </p:spPr>
        <p:txBody>
          <a:bodyPr wrap="square" rtlCol="0">
            <a:spAutoFit/>
          </a:bodyPr>
          <a:lstStyle/>
          <a:p>
            <a:pPr marL="285750" indent="-285750">
              <a:buFont typeface="Wingdings" panose="05000000000000000000" pitchFamily="2" charset="2"/>
              <a:buChar char="§"/>
            </a:pPr>
            <a:r>
              <a:rPr lang="en-US" sz="1700" dirty="0"/>
              <a:t>Offers economical alternatives to stamping, punching, laser or water jet cutting, or wire electrical discharge machining (EDM) for thing gauge precision parts</a:t>
            </a:r>
          </a:p>
          <a:p>
            <a:pPr marL="285750" indent="-285750">
              <a:buFont typeface="Wingdings" panose="05000000000000000000" pitchFamily="2" charset="2"/>
              <a:buChar char="§"/>
            </a:pPr>
            <a:r>
              <a:rPr lang="en-US" sz="1700" dirty="0"/>
              <a:t>Inexpensive tooling and generally fast-paced production</a:t>
            </a:r>
          </a:p>
          <a:p>
            <a:pPr marL="285750" indent="-285750">
              <a:buFont typeface="Wingdings" panose="05000000000000000000" pitchFamily="2" charset="2"/>
              <a:buChar char="§"/>
            </a:pPr>
            <a:r>
              <a:rPr lang="en-US" sz="1700" dirty="0"/>
              <a:t>Useful for prototyping and allows for easy changes in mass production</a:t>
            </a:r>
          </a:p>
          <a:p>
            <a:pPr marL="285750" indent="-285750">
              <a:buFont typeface="Wingdings" panose="05000000000000000000" pitchFamily="2" charset="2"/>
              <a:buChar char="§"/>
            </a:pPr>
            <a:r>
              <a:rPr lang="en-US" sz="1700" dirty="0"/>
              <a:t>Industrial applications can include fine screens and meshes, apertures and masks, battery grids, fuel cell components, sensors, springs, pressure membranes, heat sinks, flexible heating elements, metal gaskets and seals, shields and retainers, and so on.</a:t>
            </a:r>
          </a:p>
        </p:txBody>
      </p:sp>
    </p:spTree>
    <p:extLst>
      <p:ext uri="{BB962C8B-B14F-4D97-AF65-F5344CB8AC3E}">
        <p14:creationId xmlns:p14="http://schemas.microsoft.com/office/powerpoint/2010/main" val="1772455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682" y="292231"/>
            <a:ext cx="3921551" cy="584775"/>
          </a:xfrm>
          <a:prstGeom prst="rect">
            <a:avLst/>
          </a:prstGeom>
          <a:noFill/>
        </p:spPr>
        <p:txBody>
          <a:bodyPr wrap="square" rtlCol="0">
            <a:spAutoFit/>
          </a:bodyPr>
          <a:lstStyle/>
          <a:p>
            <a:r>
              <a:rPr lang="en-US" sz="3200" dirty="0"/>
              <a:t>Investment Casting</a:t>
            </a:r>
          </a:p>
        </p:txBody>
      </p:sp>
      <p:sp>
        <p:nvSpPr>
          <p:cNvPr id="5" name="TextBox 4"/>
          <p:cNvSpPr txBox="1"/>
          <p:nvPr/>
        </p:nvSpPr>
        <p:spPr>
          <a:xfrm>
            <a:off x="169681" y="877006"/>
            <a:ext cx="4835950" cy="1923604"/>
          </a:xfrm>
          <a:prstGeom prst="rect">
            <a:avLst/>
          </a:prstGeom>
          <a:noFill/>
        </p:spPr>
        <p:txBody>
          <a:bodyPr wrap="square" rtlCol="0">
            <a:spAutoFit/>
          </a:bodyPr>
          <a:lstStyle/>
          <a:p>
            <a:pPr marL="285750" indent="-285750">
              <a:buFont typeface="Wingdings" panose="05000000000000000000" pitchFamily="2" charset="2"/>
              <a:buChar char="§"/>
              <a:defRPr/>
            </a:pPr>
            <a:r>
              <a:rPr lang="en-US" sz="1700" dirty="0"/>
              <a:t>Material: Carbon steel, Low alloy steel, Stainless steel,</a:t>
            </a:r>
            <a:br>
              <a:rPr lang="en-US" sz="1700" dirty="0"/>
            </a:br>
            <a:r>
              <a:rPr lang="en-US" sz="1700" dirty="0"/>
              <a:t>Nickel and Cobalt alloys, Heat resistant alloys, </a:t>
            </a:r>
            <a:r>
              <a:rPr lang="en-US" sz="1700" b="1" dirty="0"/>
              <a:t>Silicon Carbide</a:t>
            </a:r>
            <a:endParaRPr lang="en-US" sz="1700" dirty="0"/>
          </a:p>
          <a:p>
            <a:pPr marL="285750" indent="-285750">
              <a:buFont typeface="Wingdings" panose="05000000000000000000" pitchFamily="2" charset="2"/>
              <a:buChar char="§"/>
              <a:defRPr/>
            </a:pPr>
            <a:r>
              <a:rPr lang="en-US" sz="1700" dirty="0"/>
              <a:t>20 grams – 10 kg</a:t>
            </a:r>
          </a:p>
          <a:p>
            <a:pPr marL="285750" indent="-285750">
              <a:buFont typeface="Wingdings" panose="05000000000000000000" pitchFamily="2" charset="2"/>
              <a:buChar char="§"/>
              <a:defRPr/>
            </a:pPr>
            <a:r>
              <a:rPr lang="en-US" sz="1700" dirty="0"/>
              <a:t>Maximum size:  300mm x 600mm</a:t>
            </a:r>
          </a:p>
          <a:p>
            <a:pPr marL="285750" indent="-285750">
              <a:buFont typeface="Wingdings" panose="05000000000000000000" pitchFamily="2" charset="2"/>
              <a:buChar char="§"/>
              <a:defRPr/>
            </a:pPr>
            <a:r>
              <a:rPr lang="en-US" sz="1700" dirty="0"/>
              <a:t>Up to 400mm long. 2mm – 50mm wall thickness.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4738" y="2799217"/>
            <a:ext cx="2745835" cy="2121699"/>
          </a:xfrm>
          <a:prstGeom prst="rect">
            <a:avLst/>
          </a:prstGeom>
        </p:spPr>
      </p:pic>
      <p:sp>
        <p:nvSpPr>
          <p:cNvPr id="7" name="TextBox 6"/>
          <p:cNvSpPr txBox="1"/>
          <p:nvPr/>
        </p:nvSpPr>
        <p:spPr>
          <a:xfrm>
            <a:off x="169681" y="4920916"/>
            <a:ext cx="2658359" cy="584775"/>
          </a:xfrm>
          <a:prstGeom prst="rect">
            <a:avLst/>
          </a:prstGeom>
          <a:noFill/>
        </p:spPr>
        <p:txBody>
          <a:bodyPr wrap="square" rtlCol="0">
            <a:spAutoFit/>
          </a:bodyPr>
          <a:lstStyle/>
          <a:p>
            <a:r>
              <a:rPr lang="en-US" sz="3200" dirty="0"/>
              <a:t>Sand Casting</a:t>
            </a:r>
          </a:p>
        </p:txBody>
      </p:sp>
      <p:sp>
        <p:nvSpPr>
          <p:cNvPr id="8" name="Rectangle 7"/>
          <p:cNvSpPr/>
          <p:nvPr/>
        </p:nvSpPr>
        <p:spPr>
          <a:xfrm>
            <a:off x="169681" y="5505691"/>
            <a:ext cx="3921551" cy="1200329"/>
          </a:xfrm>
          <a:prstGeom prst="rect">
            <a:avLst/>
          </a:prstGeom>
        </p:spPr>
        <p:txBody>
          <a:bodyPr wrap="square">
            <a:spAutoFit/>
          </a:bodyPr>
          <a:lstStyle/>
          <a:p>
            <a:pPr marL="285750" indent="-285750">
              <a:buFont typeface="Wingdings" panose="05000000000000000000" pitchFamily="2" charset="2"/>
              <a:buChar char="§"/>
              <a:defRPr/>
            </a:pPr>
            <a:r>
              <a:rPr lang="en-US" dirty="0"/>
              <a:t>Materials:  Iron, Steel, Bronze, Brass, Aluminum, Magnesium, Zinc (alloys)</a:t>
            </a:r>
          </a:p>
          <a:p>
            <a:pPr marL="285750" indent="-285750">
              <a:buFont typeface="Wingdings" panose="05000000000000000000" pitchFamily="2" charset="2"/>
              <a:buChar char="§"/>
              <a:defRPr/>
            </a:pPr>
            <a:r>
              <a:rPr lang="en-US" dirty="0"/>
              <a:t>Processes include: Green Sand and No Bake</a:t>
            </a:r>
          </a:p>
        </p:txBody>
      </p:sp>
      <p:sp>
        <p:nvSpPr>
          <p:cNvPr id="9" name="TextBox 8"/>
          <p:cNvSpPr txBox="1"/>
          <p:nvPr/>
        </p:nvSpPr>
        <p:spPr>
          <a:xfrm>
            <a:off x="6050688" y="292231"/>
            <a:ext cx="5671796" cy="6413789"/>
          </a:xfrm>
          <a:prstGeom prst="rect">
            <a:avLst/>
          </a:prstGeom>
          <a:noFill/>
        </p:spPr>
        <p:txBody>
          <a:bodyPr wrap="square" rtlCol="0">
            <a:spAutoFit/>
          </a:bodyPr>
          <a:lstStyle/>
          <a:p>
            <a:pPr marL="285750" indent="-285750" fontAlgn="base">
              <a:buFont typeface="Wingdings" panose="05000000000000000000" pitchFamily="2" charset="2"/>
              <a:buChar char="§"/>
            </a:pPr>
            <a:r>
              <a:rPr lang="en-US" sz="1700" dirty="0"/>
              <a:t>Wall Thickness Tolerance – 0.01 ~ 0.015 (0.25mm ~ 0.375mm)</a:t>
            </a:r>
          </a:p>
          <a:p>
            <a:pPr marL="285750" indent="-285750" fontAlgn="base">
              <a:buFont typeface="Wingdings" panose="05000000000000000000" pitchFamily="2" charset="2"/>
              <a:buChar char="§"/>
            </a:pPr>
            <a:r>
              <a:rPr lang="en-US" sz="1700" dirty="0"/>
              <a:t>Angularity – 0.5° ~ 1°</a:t>
            </a:r>
          </a:p>
          <a:p>
            <a:pPr marL="285750" indent="-285750" fontAlgn="base">
              <a:buFont typeface="Wingdings" panose="05000000000000000000" pitchFamily="2" charset="2"/>
              <a:buChar char="§"/>
            </a:pPr>
            <a:r>
              <a:rPr lang="en-US" sz="1700" dirty="0"/>
              <a:t>Perpendicularity – 0. 008 / 1 (0.08mm / 10mm)</a:t>
            </a:r>
          </a:p>
          <a:p>
            <a:pPr marL="285750" indent="-285750" fontAlgn="base">
              <a:buFont typeface="Wingdings" panose="05000000000000000000" pitchFamily="2" charset="2"/>
              <a:buChar char="§"/>
            </a:pPr>
            <a:r>
              <a:rPr lang="en-US" sz="1700" dirty="0"/>
              <a:t>Surface Texture</a:t>
            </a:r>
            <a:br>
              <a:rPr lang="en-US" sz="1700" dirty="0"/>
            </a:br>
            <a:r>
              <a:rPr lang="en-US" sz="1700" dirty="0"/>
              <a:t>125 RMS Max</a:t>
            </a:r>
            <a:br>
              <a:rPr lang="en-US" sz="1700" dirty="0"/>
            </a:br>
            <a:r>
              <a:rPr lang="en-US" sz="1700" dirty="0"/>
              <a:t>115 AA Max</a:t>
            </a:r>
            <a:br>
              <a:rPr lang="en-US" sz="1700" dirty="0"/>
            </a:br>
            <a:r>
              <a:rPr lang="en-US" sz="1700" dirty="0"/>
              <a:t>60 </a:t>
            </a:r>
            <a:r>
              <a:rPr lang="en-US" sz="1700" dirty="0" err="1"/>
              <a:t>Wheelcraft</a:t>
            </a:r>
            <a:r>
              <a:rPr lang="en-US" sz="1700" dirty="0"/>
              <a:t> Max</a:t>
            </a:r>
          </a:p>
          <a:p>
            <a:pPr marL="285750" indent="-285750" fontAlgn="base">
              <a:buFont typeface="Wingdings" panose="05000000000000000000" pitchFamily="2" charset="2"/>
              <a:buChar char="§"/>
            </a:pPr>
            <a:r>
              <a:rPr lang="en-US" sz="1700" dirty="0"/>
              <a:t>Dimension of Size</a:t>
            </a:r>
            <a:br>
              <a:rPr lang="en-US" sz="1700" dirty="0"/>
            </a:br>
            <a:r>
              <a:rPr lang="en-US" sz="1700" dirty="0"/>
              <a:t>Max. Size 400 * 300 * 200mm</a:t>
            </a:r>
            <a:br>
              <a:rPr lang="en-US" sz="1700" dirty="0"/>
            </a:br>
            <a:r>
              <a:rPr lang="en-US" sz="1700" dirty="0"/>
              <a:t>Min. Thickness 0.3mm</a:t>
            </a:r>
            <a:br>
              <a:rPr lang="en-US" sz="1700" dirty="0"/>
            </a:br>
            <a:r>
              <a:rPr lang="en-US" sz="1700" dirty="0"/>
              <a:t>Weight 5g ~ 35kg</a:t>
            </a:r>
          </a:p>
          <a:p>
            <a:pPr fontAlgn="base"/>
            <a:r>
              <a:rPr lang="en-US" sz="1700" dirty="0"/>
              <a:t> The most common alloys are listed below. Other alloys are available upon request. Specific material chemistry and mechanical specifications will be available upon request.</a:t>
            </a:r>
          </a:p>
          <a:p>
            <a:pPr marL="285750" indent="-285750" fontAlgn="base">
              <a:buFont typeface="Wingdings" panose="05000000000000000000" pitchFamily="2" charset="2"/>
              <a:buChar char="§"/>
            </a:pPr>
            <a:r>
              <a:rPr lang="en-US" sz="1700" dirty="0"/>
              <a:t>Carbon Steel</a:t>
            </a:r>
          </a:p>
          <a:p>
            <a:pPr marL="285750" indent="-285750" fontAlgn="base">
              <a:buFont typeface="Wingdings" panose="05000000000000000000" pitchFamily="2" charset="2"/>
              <a:buChar char="§"/>
            </a:pPr>
            <a:r>
              <a:rPr lang="en-US" sz="1700" dirty="0"/>
              <a:t>Low Alloy Steel</a:t>
            </a:r>
          </a:p>
          <a:p>
            <a:pPr marL="285750" indent="-285750" fontAlgn="base">
              <a:buFont typeface="Wingdings" panose="05000000000000000000" pitchFamily="2" charset="2"/>
              <a:buChar char="§"/>
            </a:pPr>
            <a:r>
              <a:rPr lang="en-US" sz="1700" dirty="0"/>
              <a:t>300 Series Stainless Steel</a:t>
            </a:r>
          </a:p>
          <a:p>
            <a:pPr marL="285750" indent="-285750" fontAlgn="base">
              <a:buFont typeface="Wingdings" panose="05000000000000000000" pitchFamily="2" charset="2"/>
              <a:buChar char="§"/>
            </a:pPr>
            <a:r>
              <a:rPr lang="en-US" sz="1700" dirty="0"/>
              <a:t>400 Series Stainless Steel</a:t>
            </a:r>
          </a:p>
          <a:p>
            <a:pPr marL="285750" indent="-285750" fontAlgn="base">
              <a:buFont typeface="Wingdings" panose="05000000000000000000" pitchFamily="2" charset="2"/>
              <a:buChar char="§"/>
            </a:pPr>
            <a:r>
              <a:rPr lang="en-US" sz="1700" dirty="0"/>
              <a:t>Precipitation Hardened Stainless Steel</a:t>
            </a:r>
          </a:p>
          <a:p>
            <a:pPr marL="285750" indent="-285750" fontAlgn="base">
              <a:buFont typeface="Wingdings" panose="05000000000000000000" pitchFamily="2" charset="2"/>
              <a:buChar char="§"/>
            </a:pPr>
            <a:r>
              <a:rPr lang="en-US" sz="1700" dirty="0"/>
              <a:t>Tool Steel</a:t>
            </a:r>
          </a:p>
          <a:p>
            <a:pPr marL="285750" indent="-285750" fontAlgn="base">
              <a:buFont typeface="Wingdings" panose="05000000000000000000" pitchFamily="2" charset="2"/>
              <a:buChar char="§"/>
            </a:pPr>
            <a:r>
              <a:rPr lang="en-US" sz="1700" dirty="0"/>
              <a:t>Nickel Base Alloy</a:t>
            </a:r>
          </a:p>
          <a:p>
            <a:pPr marL="285750" indent="-285750" fontAlgn="base">
              <a:buFont typeface="Wingdings" panose="05000000000000000000" pitchFamily="2" charset="2"/>
              <a:buChar char="§"/>
            </a:pPr>
            <a:r>
              <a:rPr lang="en-US" sz="1700" dirty="0"/>
              <a:t>Cobalt Base Alloy</a:t>
            </a:r>
          </a:p>
          <a:p>
            <a:pPr marL="285750" indent="-285750" fontAlgn="base">
              <a:buFont typeface="Wingdings" panose="05000000000000000000" pitchFamily="2" charset="2"/>
              <a:buChar char="§"/>
            </a:pPr>
            <a:r>
              <a:rPr lang="en-US" sz="1700" dirty="0"/>
              <a:t>Aluminum Alloy</a:t>
            </a:r>
          </a:p>
        </p:txBody>
      </p:sp>
    </p:spTree>
    <p:extLst>
      <p:ext uri="{BB962C8B-B14F-4D97-AF65-F5344CB8AC3E}">
        <p14:creationId xmlns:p14="http://schemas.microsoft.com/office/powerpoint/2010/main" val="2558284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914" y="358219"/>
            <a:ext cx="2111604" cy="584775"/>
          </a:xfrm>
          <a:prstGeom prst="rect">
            <a:avLst/>
          </a:prstGeom>
          <a:noFill/>
        </p:spPr>
        <p:txBody>
          <a:bodyPr wrap="square" rtlCol="0">
            <a:spAutoFit/>
          </a:bodyPr>
          <a:lstStyle/>
          <a:p>
            <a:r>
              <a:rPr lang="en-US" sz="3200" dirty="0"/>
              <a:t>Forging</a:t>
            </a:r>
          </a:p>
        </p:txBody>
      </p:sp>
      <p:sp>
        <p:nvSpPr>
          <p:cNvPr id="5" name="TextBox 4"/>
          <p:cNvSpPr txBox="1"/>
          <p:nvPr/>
        </p:nvSpPr>
        <p:spPr>
          <a:xfrm>
            <a:off x="461914" y="2976702"/>
            <a:ext cx="3912123" cy="877163"/>
          </a:xfrm>
          <a:prstGeom prst="rect">
            <a:avLst/>
          </a:prstGeom>
          <a:noFill/>
        </p:spPr>
        <p:txBody>
          <a:bodyPr wrap="square" rtlCol="0">
            <a:spAutoFit/>
          </a:bodyPr>
          <a:lstStyle/>
          <a:p>
            <a:pPr marL="285750" indent="-285750">
              <a:buFont typeface="Wingdings" panose="05000000000000000000" pitchFamily="2" charset="2"/>
              <a:buChar char="§"/>
              <a:defRPr/>
            </a:pPr>
            <a:r>
              <a:rPr lang="en-US" sz="1700" dirty="0"/>
              <a:t>Material: Aluminum, Brass, Stainless steel, Titanium Grade 2</a:t>
            </a:r>
          </a:p>
          <a:p>
            <a:pPr marL="285750" indent="-285750">
              <a:buFont typeface="Wingdings" panose="05000000000000000000" pitchFamily="2" charset="2"/>
              <a:buChar char="§"/>
              <a:defRPr/>
            </a:pPr>
            <a:r>
              <a:rPr lang="en-US" sz="1700" dirty="0"/>
              <a:t>Hot forging. 300 and 400 ton presses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0638" y="1381574"/>
            <a:ext cx="5263327" cy="4067417"/>
          </a:xfrm>
          <a:prstGeom prst="rect">
            <a:avLst/>
          </a:prstGeom>
        </p:spPr>
      </p:pic>
      <p:sp>
        <p:nvSpPr>
          <p:cNvPr id="7" name="TextBox 6"/>
          <p:cNvSpPr txBox="1"/>
          <p:nvPr/>
        </p:nvSpPr>
        <p:spPr>
          <a:xfrm>
            <a:off x="461914" y="1327758"/>
            <a:ext cx="3696846" cy="369332"/>
          </a:xfrm>
          <a:prstGeom prst="rect">
            <a:avLst/>
          </a:prstGeom>
          <a:noFill/>
        </p:spPr>
        <p:txBody>
          <a:bodyPr wrap="none" rtlCol="0">
            <a:spAutoFit/>
          </a:bodyPr>
          <a:lstStyle/>
          <a:p>
            <a:r>
              <a:rPr lang="en-US" b="1" dirty="0"/>
              <a:t>A few things to know about forging</a:t>
            </a:r>
          </a:p>
        </p:txBody>
      </p:sp>
      <p:sp>
        <p:nvSpPr>
          <p:cNvPr id="3" name="TextBox 2"/>
          <p:cNvSpPr txBox="1"/>
          <p:nvPr/>
        </p:nvSpPr>
        <p:spPr>
          <a:xfrm>
            <a:off x="461914" y="1837929"/>
            <a:ext cx="5423770" cy="1138773"/>
          </a:xfrm>
          <a:prstGeom prst="rect">
            <a:avLst/>
          </a:prstGeom>
          <a:noFill/>
        </p:spPr>
        <p:txBody>
          <a:bodyPr wrap="square" rtlCol="0">
            <a:spAutoFit/>
          </a:bodyPr>
          <a:lstStyle/>
          <a:p>
            <a:pPr marL="285750" indent="-285750">
              <a:buFont typeface="Wingdings" panose="05000000000000000000" pitchFamily="2" charset="2"/>
              <a:buChar char="§"/>
            </a:pPr>
            <a:r>
              <a:rPr lang="en-US" sz="1700" dirty="0"/>
              <a:t>Can produce a piece that is stronger than an equivalent cast or machined part</a:t>
            </a:r>
          </a:p>
          <a:p>
            <a:pPr marL="285750" indent="-285750">
              <a:buFont typeface="Wingdings" panose="05000000000000000000" pitchFamily="2" charset="2"/>
              <a:buChar char="§"/>
            </a:pPr>
            <a:r>
              <a:rPr lang="en-US" sz="1700" dirty="0"/>
              <a:t>Forgings can target a lower total cost when compared to a casting or fabrication</a:t>
            </a:r>
          </a:p>
        </p:txBody>
      </p:sp>
    </p:spTree>
    <p:extLst>
      <p:ext uri="{BB962C8B-B14F-4D97-AF65-F5344CB8AC3E}">
        <p14:creationId xmlns:p14="http://schemas.microsoft.com/office/powerpoint/2010/main" val="2164115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4524" y="377072"/>
            <a:ext cx="2960016" cy="584775"/>
          </a:xfrm>
          <a:prstGeom prst="rect">
            <a:avLst/>
          </a:prstGeom>
          <a:noFill/>
        </p:spPr>
        <p:txBody>
          <a:bodyPr wrap="square" rtlCol="0">
            <a:spAutoFit/>
          </a:bodyPr>
          <a:lstStyle/>
          <a:p>
            <a:r>
              <a:rPr lang="en-US" sz="3200" dirty="0"/>
              <a:t>Sheet Metal</a:t>
            </a:r>
          </a:p>
        </p:txBody>
      </p:sp>
      <p:sp>
        <p:nvSpPr>
          <p:cNvPr id="5" name="TextBox 4"/>
          <p:cNvSpPr txBox="1"/>
          <p:nvPr/>
        </p:nvSpPr>
        <p:spPr>
          <a:xfrm>
            <a:off x="254524" y="2685488"/>
            <a:ext cx="3930977" cy="1923604"/>
          </a:xfrm>
          <a:prstGeom prst="rect">
            <a:avLst/>
          </a:prstGeom>
          <a:noFill/>
        </p:spPr>
        <p:txBody>
          <a:bodyPr wrap="square" rtlCol="0">
            <a:spAutoFit/>
          </a:bodyPr>
          <a:lstStyle/>
          <a:p>
            <a:pPr marL="285750" indent="-285750">
              <a:buFont typeface="Wingdings" panose="05000000000000000000" pitchFamily="2" charset="2"/>
              <a:buChar char="§"/>
              <a:defRPr/>
            </a:pPr>
            <a:r>
              <a:rPr lang="en-US" sz="1700" dirty="0"/>
              <a:t>Materials:  Aluminum, Brass, Copper, Steel, Tin, Nickel, Titanium</a:t>
            </a:r>
          </a:p>
          <a:p>
            <a:pPr marL="285750" indent="-285750">
              <a:buFont typeface="Wingdings" panose="05000000000000000000" pitchFamily="2" charset="2"/>
              <a:buChar char="§"/>
              <a:defRPr/>
            </a:pPr>
            <a:r>
              <a:rPr lang="en-US" sz="1700" dirty="0"/>
              <a:t>Available in flat pieces or coiled strips</a:t>
            </a:r>
          </a:p>
          <a:p>
            <a:pPr marL="285750" indent="-285750">
              <a:buFont typeface="Wingdings" panose="05000000000000000000" pitchFamily="2" charset="2"/>
              <a:buChar char="§"/>
              <a:defRPr/>
            </a:pPr>
            <a:r>
              <a:rPr lang="en-US" sz="1700" dirty="0"/>
              <a:t>Forming processes include: bending, curling, </a:t>
            </a:r>
            <a:r>
              <a:rPr lang="en-US" sz="1700" dirty="0" err="1"/>
              <a:t>decambering</a:t>
            </a:r>
            <a:r>
              <a:rPr lang="en-US" sz="1700" dirty="0"/>
              <a:t>, deep drawing, expanding, hydroforming, laser cutting, rolling, stamping, and more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4717" y="1907161"/>
            <a:ext cx="6187126" cy="3480258"/>
          </a:xfrm>
          <a:prstGeom prst="rect">
            <a:avLst/>
          </a:prstGeom>
        </p:spPr>
      </p:pic>
      <p:sp>
        <p:nvSpPr>
          <p:cNvPr id="2" name="TextBox 1"/>
          <p:cNvSpPr txBox="1"/>
          <p:nvPr/>
        </p:nvSpPr>
        <p:spPr>
          <a:xfrm>
            <a:off x="254524" y="1327759"/>
            <a:ext cx="4008329" cy="1400383"/>
          </a:xfrm>
          <a:prstGeom prst="rect">
            <a:avLst/>
          </a:prstGeom>
          <a:noFill/>
        </p:spPr>
        <p:txBody>
          <a:bodyPr wrap="square" rtlCol="0">
            <a:spAutoFit/>
          </a:bodyPr>
          <a:lstStyle/>
          <a:p>
            <a:pPr marL="285750" indent="-285750">
              <a:buFont typeface="Wingdings" panose="05000000000000000000" pitchFamily="2" charset="2"/>
              <a:buChar char="§"/>
            </a:pPr>
            <a:r>
              <a:rPr lang="en-US" sz="1700" dirty="0"/>
              <a:t>Sheet metal is metal formed by an industrial process into thin, flat pieces</a:t>
            </a:r>
          </a:p>
          <a:p>
            <a:pPr marL="285750" indent="-285750">
              <a:buFont typeface="Wingdings" panose="05000000000000000000" pitchFamily="2" charset="2"/>
              <a:buChar char="§"/>
            </a:pPr>
            <a:r>
              <a:rPr lang="en-US" sz="1700" dirty="0"/>
              <a:t>Can be cut into a variety of shapes</a:t>
            </a:r>
          </a:p>
          <a:p>
            <a:pPr marL="285750" indent="-285750">
              <a:buFont typeface="Wingdings" panose="05000000000000000000" pitchFamily="2" charset="2"/>
              <a:buChar char="§"/>
            </a:pPr>
            <a:r>
              <a:rPr lang="en-US" sz="1700" dirty="0"/>
              <a:t>Thickness can vary significantly</a:t>
            </a:r>
          </a:p>
          <a:p>
            <a:pPr marL="285750" indent="-285750">
              <a:buFont typeface="Wingdings" panose="05000000000000000000" pitchFamily="2" charset="2"/>
              <a:buChar char="§"/>
            </a:pPr>
            <a:r>
              <a:rPr lang="en-US" sz="1700" dirty="0"/>
              <a:t>Available in flat pieces or coiled strips</a:t>
            </a:r>
          </a:p>
        </p:txBody>
      </p:sp>
    </p:spTree>
    <p:extLst>
      <p:ext uri="{BB962C8B-B14F-4D97-AF65-F5344CB8AC3E}">
        <p14:creationId xmlns:p14="http://schemas.microsoft.com/office/powerpoint/2010/main" val="1270423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7645" y="339365"/>
            <a:ext cx="3883844" cy="593889"/>
          </a:xfrm>
          <a:prstGeom prst="rect">
            <a:avLst/>
          </a:prstGeom>
          <a:noFill/>
        </p:spPr>
        <p:txBody>
          <a:bodyPr wrap="square" rtlCol="0">
            <a:spAutoFit/>
          </a:bodyPr>
          <a:lstStyle/>
          <a:p>
            <a:r>
              <a:rPr lang="en-US" sz="3200" dirty="0"/>
              <a:t>Cemented Carbide</a:t>
            </a:r>
          </a:p>
        </p:txBody>
      </p:sp>
      <p:sp>
        <p:nvSpPr>
          <p:cNvPr id="5" name="TextBox 4"/>
          <p:cNvSpPr txBox="1"/>
          <p:nvPr/>
        </p:nvSpPr>
        <p:spPr>
          <a:xfrm>
            <a:off x="7396274" y="4694224"/>
            <a:ext cx="3751868" cy="877163"/>
          </a:xfrm>
          <a:prstGeom prst="rect">
            <a:avLst/>
          </a:prstGeom>
          <a:noFill/>
        </p:spPr>
        <p:txBody>
          <a:bodyPr wrap="square" rtlCol="0">
            <a:spAutoFit/>
          </a:bodyPr>
          <a:lstStyle/>
          <a:p>
            <a:pPr marL="285750" indent="-285750" fontAlgn="base">
              <a:buFont typeface="Wingdings" panose="05000000000000000000" pitchFamily="2" charset="2"/>
              <a:buChar char="§"/>
            </a:pPr>
            <a:r>
              <a:rPr lang="en-US" sz="1700" dirty="0"/>
              <a:t>Material: Carbide , Tungsten, Molybdenum, Tantalum, Niobium</a:t>
            </a:r>
          </a:p>
          <a:p>
            <a:pPr marL="285750" indent="-285750" fontAlgn="base">
              <a:buFont typeface="Wingdings" panose="05000000000000000000" pitchFamily="2" charset="2"/>
              <a:buChar char="§"/>
            </a:pPr>
            <a:r>
              <a:rPr lang="en-US" sz="1700" dirty="0"/>
              <a:t>Rods, Bars, Strips and Custom parts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6581" y="339365"/>
            <a:ext cx="4991255" cy="374344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008" y="2840453"/>
            <a:ext cx="4943391" cy="3707543"/>
          </a:xfrm>
          <a:prstGeom prst="rect">
            <a:avLst/>
          </a:prstGeom>
        </p:spPr>
      </p:pic>
      <p:sp>
        <p:nvSpPr>
          <p:cNvPr id="2" name="TextBox 1"/>
          <p:cNvSpPr txBox="1"/>
          <p:nvPr/>
        </p:nvSpPr>
        <p:spPr>
          <a:xfrm>
            <a:off x="367645" y="1195641"/>
            <a:ext cx="5298510" cy="1200329"/>
          </a:xfrm>
          <a:prstGeom prst="rect">
            <a:avLst/>
          </a:prstGeom>
          <a:noFill/>
        </p:spPr>
        <p:txBody>
          <a:bodyPr wrap="square" rtlCol="0">
            <a:spAutoFit/>
          </a:bodyPr>
          <a:lstStyle/>
          <a:p>
            <a:pPr marL="285750" indent="-285750">
              <a:buFont typeface="Wingdings" panose="05000000000000000000" pitchFamily="2" charset="2"/>
              <a:buChar char="§"/>
            </a:pPr>
            <a:r>
              <a:rPr lang="en-US" dirty="0"/>
              <a:t>Consists of fine particles of carbide cemented into a composite by a binder metal</a:t>
            </a:r>
          </a:p>
          <a:p>
            <a:pPr marL="285750" indent="-285750">
              <a:buFont typeface="Wingdings" panose="05000000000000000000" pitchFamily="2" charset="2"/>
              <a:buChar char="§"/>
            </a:pPr>
            <a:r>
              <a:rPr lang="en-US" dirty="0"/>
              <a:t>Typically used in cutting tools for machining as well as other industrial applications</a:t>
            </a:r>
          </a:p>
        </p:txBody>
      </p:sp>
    </p:spTree>
    <p:extLst>
      <p:ext uri="{BB962C8B-B14F-4D97-AF65-F5344CB8AC3E}">
        <p14:creationId xmlns:p14="http://schemas.microsoft.com/office/powerpoint/2010/main" val="3207010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6648" y="188536"/>
            <a:ext cx="3139126" cy="584775"/>
          </a:xfrm>
          <a:prstGeom prst="rect">
            <a:avLst/>
          </a:prstGeom>
          <a:noFill/>
        </p:spPr>
        <p:txBody>
          <a:bodyPr wrap="square" rtlCol="0">
            <a:spAutoFit/>
          </a:bodyPr>
          <a:lstStyle/>
          <a:p>
            <a:pPr algn="ctr"/>
            <a:r>
              <a:rPr lang="en-US" sz="3200" dirty="0"/>
              <a:t>Tanfel Services</a:t>
            </a:r>
          </a:p>
        </p:txBody>
      </p:sp>
      <p:sp>
        <p:nvSpPr>
          <p:cNvPr id="5" name="TextBox 4"/>
          <p:cNvSpPr txBox="1"/>
          <p:nvPr/>
        </p:nvSpPr>
        <p:spPr>
          <a:xfrm>
            <a:off x="339365" y="904973"/>
            <a:ext cx="5778631" cy="3685881"/>
          </a:xfrm>
          <a:prstGeom prst="rect">
            <a:avLst/>
          </a:prstGeom>
          <a:noFill/>
        </p:spPr>
        <p:txBody>
          <a:bodyPr wrap="square" rtlCol="0">
            <a:spAutoFit/>
          </a:bodyPr>
          <a:lstStyle/>
          <a:p>
            <a:pPr algn="ctr">
              <a:defRPr/>
            </a:pPr>
            <a:r>
              <a:rPr lang="en-US" u="sng" dirty="0">
                <a:ln w="0"/>
                <a:effectLst>
                  <a:outerShdw blurRad="38100" dist="19050" dir="2700000" algn="tl" rotWithShape="0">
                    <a:schemeClr val="dk1">
                      <a:alpha val="40000"/>
                    </a:schemeClr>
                  </a:outerShdw>
                </a:effectLst>
              </a:rPr>
              <a:t>Improve Your Supply Chain While Saving Money</a:t>
            </a:r>
          </a:p>
          <a:p>
            <a:pPr algn="ctr">
              <a:defRPr/>
            </a:pPr>
            <a:endParaRPr lang="en-US" u="sng" dirty="0">
              <a:ln w="0"/>
              <a:effectLst>
                <a:outerShdw blurRad="38100" dist="19050" dir="2700000" algn="tl" rotWithShape="0">
                  <a:schemeClr val="dk1">
                    <a:alpha val="40000"/>
                  </a:schemeClr>
                </a:outerShdw>
              </a:effectLst>
            </a:endParaRPr>
          </a:p>
          <a:p>
            <a:pPr algn="ctr">
              <a:defRPr/>
            </a:pPr>
            <a:r>
              <a:rPr lang="en-US" i="1" dirty="0"/>
              <a:t>Tanfel</a:t>
            </a:r>
            <a:r>
              <a:rPr lang="en-US" dirty="0"/>
              <a:t> strives to be your partner of choice for your custom fabricated products.</a:t>
            </a:r>
          </a:p>
          <a:p>
            <a:pPr algn="ctr">
              <a:defRPr/>
            </a:pPr>
            <a:r>
              <a:rPr lang="en-US" dirty="0"/>
              <a:t> </a:t>
            </a:r>
          </a:p>
          <a:p>
            <a:pPr algn="ctr">
              <a:defRPr/>
            </a:pPr>
            <a:r>
              <a:rPr lang="en-US" dirty="0"/>
              <a:t>We work with you in all stages of your project.  We provide design and prototype support through large production and vendor managed inventory programs.  We will do this seamlessly so you can spend your valuable time on your innovative product.</a:t>
            </a:r>
          </a:p>
          <a:p>
            <a:pPr algn="ctr">
              <a:defRPr/>
            </a:pPr>
            <a:r>
              <a:rPr lang="en-US" dirty="0"/>
              <a:t> </a:t>
            </a:r>
          </a:p>
          <a:p>
            <a:pPr algn="ctr">
              <a:defRPr/>
            </a:pPr>
            <a:r>
              <a:rPr lang="en-US" dirty="0"/>
              <a:t>You can be assured that your supply chain is the best in the world while saving money</a:t>
            </a:r>
          </a:p>
        </p:txBody>
      </p:sp>
      <p:graphicFrame>
        <p:nvGraphicFramePr>
          <p:cNvPr id="6" name="Table 5"/>
          <p:cNvGraphicFramePr>
            <a:graphicFrameLocks noGrp="1"/>
          </p:cNvGraphicFramePr>
          <p:nvPr>
            <p:extLst>
              <p:ext uri="{D42A27DB-BD31-4B8C-83A1-F6EECF244321}">
                <p14:modId xmlns:p14="http://schemas.microsoft.com/office/powerpoint/2010/main" val="2205651057"/>
              </p:ext>
            </p:extLst>
          </p:nvPr>
        </p:nvGraphicFramePr>
        <p:xfrm>
          <a:off x="7547420" y="3484682"/>
          <a:ext cx="4148666" cy="3047856"/>
        </p:xfrm>
        <a:graphic>
          <a:graphicData uri="http://schemas.openxmlformats.org/drawingml/2006/table">
            <a:tbl>
              <a:tblPr firstRow="1" bandRow="1">
                <a:tableStyleId>{00A15C55-8517-42AA-B614-E9B94910E393}</a:tableStyleId>
              </a:tblPr>
              <a:tblGrid>
                <a:gridCol w="4148666">
                  <a:extLst>
                    <a:ext uri="{9D8B030D-6E8A-4147-A177-3AD203B41FA5}">
                      <a16:colId xmlns:a16="http://schemas.microsoft.com/office/drawing/2014/main" val="20000"/>
                    </a:ext>
                  </a:extLst>
                </a:gridCol>
              </a:tblGrid>
              <a:tr h="330152">
                <a:tc>
                  <a:txBody>
                    <a:bodyPr/>
                    <a:lstStyle/>
                    <a:p>
                      <a:pPr algn="ctr"/>
                      <a:r>
                        <a:rPr lang="en-US" sz="1800" dirty="0">
                          <a:solidFill>
                            <a:schemeClr val="bg1">
                              <a:lumMod val="75000"/>
                              <a:lumOff val="25000"/>
                            </a:schemeClr>
                          </a:solidFill>
                        </a:rPr>
                        <a:t>The Process</a:t>
                      </a:r>
                    </a:p>
                  </a:txBody>
                  <a:tcPr marL="91415" marR="91415" marT="45712" marB="45712"/>
                </a:tc>
                <a:extLst>
                  <a:ext uri="{0D108BD9-81ED-4DB2-BD59-A6C34878D82A}">
                    <a16:rowId xmlns:a16="http://schemas.microsoft.com/office/drawing/2014/main" val="10000"/>
                  </a:ext>
                </a:extLst>
              </a:tr>
              <a:tr h="302639">
                <a:tc>
                  <a:txBody>
                    <a:bodyPr/>
                    <a:lstStyle/>
                    <a:p>
                      <a:pPr algn="ctr"/>
                      <a:r>
                        <a:rPr lang="en-US" sz="1600" dirty="0">
                          <a:solidFill>
                            <a:schemeClr val="bg1">
                              <a:lumMod val="75000"/>
                              <a:lumOff val="25000"/>
                            </a:schemeClr>
                          </a:solidFill>
                        </a:rPr>
                        <a:t>Design</a:t>
                      </a:r>
                      <a:r>
                        <a:rPr lang="en-US" sz="1600" baseline="0" dirty="0">
                          <a:solidFill>
                            <a:schemeClr val="bg1">
                              <a:lumMod val="75000"/>
                              <a:lumOff val="25000"/>
                            </a:schemeClr>
                          </a:solidFill>
                        </a:rPr>
                        <a:t> Support</a:t>
                      </a:r>
                      <a:endParaRPr lang="en-US" sz="1600" dirty="0">
                        <a:solidFill>
                          <a:schemeClr val="bg1">
                            <a:lumMod val="75000"/>
                            <a:lumOff val="25000"/>
                          </a:schemeClr>
                        </a:solidFill>
                      </a:endParaRPr>
                    </a:p>
                  </a:txBody>
                  <a:tcPr marL="91415" marR="91415" marT="45712" marB="45712"/>
                </a:tc>
                <a:extLst>
                  <a:ext uri="{0D108BD9-81ED-4DB2-BD59-A6C34878D82A}">
                    <a16:rowId xmlns:a16="http://schemas.microsoft.com/office/drawing/2014/main" val="10001"/>
                  </a:ext>
                </a:extLst>
              </a:tr>
              <a:tr h="302639">
                <a:tc>
                  <a:txBody>
                    <a:bodyPr/>
                    <a:lstStyle/>
                    <a:p>
                      <a:pPr algn="ctr"/>
                      <a:r>
                        <a:rPr lang="en-US" sz="1600" dirty="0">
                          <a:solidFill>
                            <a:schemeClr val="bg1">
                              <a:lumMod val="75000"/>
                              <a:lumOff val="25000"/>
                            </a:schemeClr>
                          </a:solidFill>
                        </a:rPr>
                        <a:t>Prototype Manufacturing</a:t>
                      </a:r>
                    </a:p>
                  </a:txBody>
                  <a:tcPr marL="91415" marR="91415" marT="45712" marB="45712"/>
                </a:tc>
                <a:extLst>
                  <a:ext uri="{0D108BD9-81ED-4DB2-BD59-A6C34878D82A}">
                    <a16:rowId xmlns:a16="http://schemas.microsoft.com/office/drawing/2014/main" val="10002"/>
                  </a:ext>
                </a:extLst>
              </a:tr>
              <a:tr h="326441">
                <a:tc>
                  <a:txBody>
                    <a:bodyPr/>
                    <a:lstStyle/>
                    <a:p>
                      <a:pPr algn="ctr"/>
                      <a:r>
                        <a:rPr lang="en-US" sz="1600" dirty="0">
                          <a:solidFill>
                            <a:schemeClr val="bg1">
                              <a:lumMod val="75000"/>
                              <a:lumOff val="25000"/>
                            </a:schemeClr>
                          </a:solidFill>
                        </a:rPr>
                        <a:t>Consistent &amp; Clear Communication</a:t>
                      </a:r>
                    </a:p>
                  </a:txBody>
                  <a:tcPr marL="91415" marR="91415" marT="45712" marB="45712"/>
                </a:tc>
                <a:extLst>
                  <a:ext uri="{0D108BD9-81ED-4DB2-BD59-A6C34878D82A}">
                    <a16:rowId xmlns:a16="http://schemas.microsoft.com/office/drawing/2014/main" val="10003"/>
                  </a:ext>
                </a:extLst>
              </a:tr>
              <a:tr h="302639">
                <a:tc>
                  <a:txBody>
                    <a:bodyPr/>
                    <a:lstStyle/>
                    <a:p>
                      <a:pPr algn="ctr"/>
                      <a:r>
                        <a:rPr lang="en-US" sz="1600" dirty="0">
                          <a:solidFill>
                            <a:schemeClr val="bg1">
                              <a:lumMod val="75000"/>
                              <a:lumOff val="25000"/>
                            </a:schemeClr>
                          </a:solidFill>
                        </a:rPr>
                        <a:t>Production Manufacturing</a:t>
                      </a:r>
                    </a:p>
                  </a:txBody>
                  <a:tcPr marL="91415" marR="91415" marT="45712" marB="45712"/>
                </a:tc>
                <a:extLst>
                  <a:ext uri="{0D108BD9-81ED-4DB2-BD59-A6C34878D82A}">
                    <a16:rowId xmlns:a16="http://schemas.microsoft.com/office/drawing/2014/main" val="10004"/>
                  </a:ext>
                </a:extLst>
              </a:tr>
              <a:tr h="302639">
                <a:tc>
                  <a:txBody>
                    <a:bodyPr/>
                    <a:lstStyle/>
                    <a:p>
                      <a:pPr algn="ctr"/>
                      <a:r>
                        <a:rPr lang="en-US" sz="1600" dirty="0">
                          <a:solidFill>
                            <a:schemeClr val="bg1">
                              <a:lumMod val="75000"/>
                              <a:lumOff val="25000"/>
                            </a:schemeClr>
                          </a:solidFill>
                        </a:rPr>
                        <a:t>Quality Control</a:t>
                      </a:r>
                    </a:p>
                  </a:txBody>
                  <a:tcPr marL="91415" marR="91415" marT="45712" marB="45712"/>
                </a:tc>
                <a:extLst>
                  <a:ext uri="{0D108BD9-81ED-4DB2-BD59-A6C34878D82A}">
                    <a16:rowId xmlns:a16="http://schemas.microsoft.com/office/drawing/2014/main" val="10005"/>
                  </a:ext>
                </a:extLst>
              </a:tr>
              <a:tr h="302639">
                <a:tc>
                  <a:txBody>
                    <a:bodyPr/>
                    <a:lstStyle/>
                    <a:p>
                      <a:pPr algn="ctr"/>
                      <a:r>
                        <a:rPr lang="en-US" sz="1600" dirty="0">
                          <a:solidFill>
                            <a:schemeClr val="bg1">
                              <a:lumMod val="75000"/>
                              <a:lumOff val="25000"/>
                            </a:schemeClr>
                          </a:solidFill>
                        </a:rPr>
                        <a:t>Worldwide Logistics</a:t>
                      </a:r>
                    </a:p>
                  </a:txBody>
                  <a:tcPr marL="91415" marR="91415" marT="45712" marB="45712"/>
                </a:tc>
                <a:extLst>
                  <a:ext uri="{0D108BD9-81ED-4DB2-BD59-A6C34878D82A}">
                    <a16:rowId xmlns:a16="http://schemas.microsoft.com/office/drawing/2014/main" val="10006"/>
                  </a:ext>
                </a:extLst>
              </a:tr>
              <a:tr h="302639">
                <a:tc>
                  <a:txBody>
                    <a:bodyPr/>
                    <a:lstStyle/>
                    <a:p>
                      <a:pPr algn="ctr"/>
                      <a:r>
                        <a:rPr lang="en-US" sz="1600" dirty="0">
                          <a:solidFill>
                            <a:schemeClr val="bg1">
                              <a:lumMod val="75000"/>
                              <a:lumOff val="25000"/>
                            </a:schemeClr>
                          </a:solidFill>
                        </a:rPr>
                        <a:t>U.S.</a:t>
                      </a:r>
                      <a:r>
                        <a:rPr lang="en-US" sz="1600" baseline="0" dirty="0">
                          <a:solidFill>
                            <a:schemeClr val="bg1">
                              <a:lumMod val="75000"/>
                              <a:lumOff val="25000"/>
                            </a:schemeClr>
                          </a:solidFill>
                        </a:rPr>
                        <a:t> Warehousing</a:t>
                      </a:r>
                      <a:endParaRPr lang="en-US" sz="1600" dirty="0">
                        <a:solidFill>
                          <a:schemeClr val="bg1">
                            <a:lumMod val="75000"/>
                            <a:lumOff val="25000"/>
                          </a:schemeClr>
                        </a:solidFill>
                      </a:endParaRPr>
                    </a:p>
                  </a:txBody>
                  <a:tcPr marL="91415" marR="91415" marT="45712" marB="45712"/>
                </a:tc>
                <a:extLst>
                  <a:ext uri="{0D108BD9-81ED-4DB2-BD59-A6C34878D82A}">
                    <a16:rowId xmlns:a16="http://schemas.microsoft.com/office/drawing/2014/main" val="10007"/>
                  </a:ext>
                </a:extLst>
              </a:tr>
              <a:tr h="309657">
                <a:tc>
                  <a:txBody>
                    <a:bodyPr/>
                    <a:lstStyle/>
                    <a:p>
                      <a:pPr algn="ctr"/>
                      <a:r>
                        <a:rPr lang="en-US" sz="1600" dirty="0">
                          <a:solidFill>
                            <a:schemeClr val="bg1">
                              <a:lumMod val="75000"/>
                              <a:lumOff val="25000"/>
                            </a:schemeClr>
                          </a:solidFill>
                        </a:rPr>
                        <a:t>Customer</a:t>
                      </a:r>
                      <a:r>
                        <a:rPr lang="en-US" sz="1600" baseline="0" dirty="0">
                          <a:solidFill>
                            <a:schemeClr val="bg1">
                              <a:lumMod val="75000"/>
                              <a:lumOff val="25000"/>
                            </a:schemeClr>
                          </a:solidFill>
                        </a:rPr>
                        <a:t> Delivery &amp; Support</a:t>
                      </a:r>
                      <a:endParaRPr lang="en-US" sz="1600" dirty="0">
                        <a:solidFill>
                          <a:schemeClr val="bg1">
                            <a:lumMod val="75000"/>
                            <a:lumOff val="25000"/>
                          </a:schemeClr>
                        </a:solidFill>
                      </a:endParaRPr>
                    </a:p>
                  </a:txBody>
                  <a:tcPr marL="91415" marR="91415" marT="45712" marB="45712"/>
                </a:tc>
                <a:extLst>
                  <a:ext uri="{0D108BD9-81ED-4DB2-BD59-A6C34878D82A}">
                    <a16:rowId xmlns:a16="http://schemas.microsoft.com/office/drawing/2014/main" val="10008"/>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605" y="4722516"/>
            <a:ext cx="5108149" cy="1810022"/>
          </a:xfrm>
          <a:prstGeom prst="rect">
            <a:avLst/>
          </a:prstGeom>
        </p:spPr>
      </p:pic>
      <p:pic>
        <p:nvPicPr>
          <p:cNvPr id="8" name="_pJH4olyJ1U">
            <a:extLst>
              <a:ext uri="{FF2B5EF4-FFF2-40B4-BE49-F238E27FC236}">
                <a16:creationId xmlns:a16="http://schemas.microsoft.com/office/drawing/2014/main" id="{68D00EE4-8D53-47CE-B511-8455948070B9}"/>
              </a:ext>
            </a:extLst>
          </p:cNvPr>
          <p:cNvPicPr>
            <a:picLocks noRot="1" noChangeAspect="1"/>
          </p:cNvPicPr>
          <p:nvPr>
            <a:videoFile r:link="rId1"/>
          </p:nvPr>
        </p:nvPicPr>
        <p:blipFill>
          <a:blip r:embed="rId4"/>
          <a:stretch>
            <a:fillRect/>
          </a:stretch>
        </p:blipFill>
        <p:spPr>
          <a:xfrm>
            <a:off x="7401741" y="480923"/>
            <a:ext cx="4440025" cy="24975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49470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6909" y="1949372"/>
            <a:ext cx="5625479" cy="1323439"/>
          </a:xfrm>
          <a:prstGeom prst="rect">
            <a:avLst/>
          </a:prstGeom>
          <a:noFill/>
        </p:spPr>
        <p:txBody>
          <a:bodyPr wrap="square" rtlCol="0">
            <a:spAutoFit/>
          </a:bodyPr>
          <a:lstStyle/>
          <a:p>
            <a:pPr>
              <a:defRPr/>
            </a:pPr>
            <a:r>
              <a:rPr lang="en-US" sz="1600" u="sng" dirty="0">
                <a:ln w="0"/>
                <a:effectLst>
                  <a:outerShdw blurRad="38100" dist="19050" dir="2700000" algn="tl" rotWithShape="0">
                    <a:schemeClr val="dk1">
                      <a:alpha val="40000"/>
                    </a:schemeClr>
                  </a:outerShdw>
                </a:effectLst>
              </a:rPr>
              <a:t>Design Support</a:t>
            </a:r>
            <a:endParaRPr lang="en-US" sz="1600" b="1" dirty="0">
              <a:ln w="0"/>
              <a:effectLst>
                <a:outerShdw blurRad="38100" dist="19050" dir="2700000" algn="tl" rotWithShape="0">
                  <a:schemeClr val="dk1">
                    <a:alpha val="40000"/>
                  </a:schemeClr>
                </a:outerShdw>
              </a:effectLst>
            </a:endParaRPr>
          </a:p>
          <a:p>
            <a:pPr>
              <a:defRPr/>
            </a:pPr>
            <a:r>
              <a:rPr lang="en-US" sz="1600" dirty="0"/>
              <a:t>We will work with your engineers to ensure that we fully understand your design and needs.  We can provide design suggestions and alternatives to improve functionality and or reduce cost.</a:t>
            </a:r>
            <a:endParaRPr lang="en-US" sz="1600" b="1" u="sng" dirty="0">
              <a:ln w="9525">
                <a:solidFill>
                  <a:schemeClr val="bg1"/>
                </a:solidFill>
                <a:prstDash val="solid"/>
              </a:ln>
            </a:endParaRPr>
          </a:p>
        </p:txBody>
      </p:sp>
      <p:sp>
        <p:nvSpPr>
          <p:cNvPr id="5" name="TextBox 4"/>
          <p:cNvSpPr txBox="1"/>
          <p:nvPr/>
        </p:nvSpPr>
        <p:spPr>
          <a:xfrm>
            <a:off x="336908" y="3234777"/>
            <a:ext cx="5725688" cy="1323439"/>
          </a:xfrm>
          <a:prstGeom prst="rect">
            <a:avLst/>
          </a:prstGeom>
          <a:noFill/>
        </p:spPr>
        <p:txBody>
          <a:bodyPr wrap="square" rtlCol="0">
            <a:spAutoFit/>
          </a:bodyPr>
          <a:lstStyle/>
          <a:p>
            <a:pPr>
              <a:defRPr/>
            </a:pPr>
            <a:r>
              <a:rPr lang="en-US" sz="1600" u="sng" dirty="0">
                <a:ln w="0"/>
                <a:effectLst>
                  <a:outerShdw blurRad="38100" dist="19050" dir="2700000" algn="tl" rotWithShape="0">
                    <a:schemeClr val="dk1">
                      <a:alpha val="40000"/>
                    </a:schemeClr>
                  </a:outerShdw>
                </a:effectLst>
              </a:rPr>
              <a:t>Consistent &amp; Clear Communication</a:t>
            </a:r>
            <a:endParaRPr lang="en-US" sz="1600" b="1" dirty="0">
              <a:ln w="0"/>
              <a:effectLst>
                <a:outerShdw blurRad="38100" dist="19050" dir="2700000" algn="tl" rotWithShape="0">
                  <a:schemeClr val="dk1">
                    <a:alpha val="40000"/>
                  </a:schemeClr>
                </a:outerShdw>
              </a:effectLst>
            </a:endParaRPr>
          </a:p>
          <a:p>
            <a:pPr>
              <a:defRPr/>
            </a:pPr>
            <a:r>
              <a:rPr lang="en-US" sz="1600" dirty="0"/>
              <a:t>We understand that this is a key factor in you meeting your goals and deadlines.  Your account manager will be available to answer any questions you may have.  Our online resources are also available 24/7.</a:t>
            </a:r>
            <a:endParaRPr lang="en-US" sz="1600" b="1" dirty="0">
              <a:ln w="0"/>
              <a:effectLst>
                <a:outerShdw blurRad="38100" dist="19050" dir="2700000" algn="tl" rotWithShape="0">
                  <a:schemeClr val="dk1">
                    <a:alpha val="40000"/>
                  </a:schemeClr>
                </a:outerShdw>
              </a:effectLst>
            </a:endParaRPr>
          </a:p>
        </p:txBody>
      </p:sp>
      <p:sp>
        <p:nvSpPr>
          <p:cNvPr id="6" name="TextBox 5"/>
          <p:cNvSpPr txBox="1"/>
          <p:nvPr/>
        </p:nvSpPr>
        <p:spPr>
          <a:xfrm>
            <a:off x="336906" y="4501164"/>
            <a:ext cx="5725690" cy="1361474"/>
          </a:xfrm>
          <a:prstGeom prst="rect">
            <a:avLst/>
          </a:prstGeom>
          <a:noFill/>
        </p:spPr>
        <p:txBody>
          <a:bodyPr wrap="square" rtlCol="0">
            <a:spAutoFit/>
          </a:bodyPr>
          <a:lstStyle/>
          <a:p>
            <a:pPr>
              <a:defRPr/>
            </a:pPr>
            <a:r>
              <a:rPr lang="en-US" sz="1600" u="sng" dirty="0">
                <a:ln w="0"/>
                <a:effectLst>
                  <a:outerShdw blurRad="38100" dist="19050" dir="2700000" algn="tl" rotWithShape="0">
                    <a:schemeClr val="dk1">
                      <a:alpha val="40000"/>
                    </a:schemeClr>
                  </a:outerShdw>
                </a:effectLst>
              </a:rPr>
              <a:t>Quality Control</a:t>
            </a:r>
            <a:endParaRPr lang="en-US" sz="1600" b="1" dirty="0">
              <a:ln w="0"/>
              <a:effectLst>
                <a:outerShdw blurRad="38100" dist="19050" dir="2700000" algn="tl" rotWithShape="0">
                  <a:schemeClr val="dk1">
                    <a:alpha val="40000"/>
                  </a:schemeClr>
                </a:outerShdw>
              </a:effectLst>
            </a:endParaRPr>
          </a:p>
          <a:p>
            <a:pPr>
              <a:defRPr/>
            </a:pPr>
            <a:r>
              <a:rPr lang="en-US" sz="1600" dirty="0"/>
              <a:t>Quality and service are our passion.  Our products and facilities are consistently monitored to ensure that you always receive the highest quality products possible.  All facilities are ISO certified at a minimum.</a:t>
            </a:r>
            <a:endParaRPr lang="en-US" sz="1600" b="1" dirty="0">
              <a:ln w="0"/>
              <a:effectLst>
                <a:outerShdw blurRad="38100" dist="19050" dir="2700000" algn="tl" rotWithShape="0">
                  <a:schemeClr val="dk1">
                    <a:alpha val="40000"/>
                  </a:schemeClr>
                </a:outerShdw>
              </a:effectLst>
            </a:endParaRPr>
          </a:p>
        </p:txBody>
      </p:sp>
      <p:sp>
        <p:nvSpPr>
          <p:cNvPr id="7" name="TextBox 6"/>
          <p:cNvSpPr txBox="1"/>
          <p:nvPr/>
        </p:nvSpPr>
        <p:spPr>
          <a:xfrm>
            <a:off x="336904" y="5862638"/>
            <a:ext cx="5725692" cy="852842"/>
          </a:xfrm>
          <a:prstGeom prst="rect">
            <a:avLst/>
          </a:prstGeom>
          <a:noFill/>
        </p:spPr>
        <p:txBody>
          <a:bodyPr wrap="square" rtlCol="0">
            <a:spAutoFit/>
          </a:bodyPr>
          <a:lstStyle/>
          <a:p>
            <a:pPr>
              <a:defRPr/>
            </a:pPr>
            <a:r>
              <a:rPr lang="en-US" sz="1600" u="sng" dirty="0">
                <a:ln w="0"/>
                <a:effectLst>
                  <a:outerShdw blurRad="38100" dist="19050" dir="2700000" algn="tl" rotWithShape="0">
                    <a:schemeClr val="dk1">
                      <a:alpha val="40000"/>
                    </a:schemeClr>
                  </a:outerShdw>
                </a:effectLst>
              </a:rPr>
              <a:t>U.S. Warehousing</a:t>
            </a:r>
            <a:endParaRPr lang="en-US" sz="1600" b="1" dirty="0">
              <a:ln w="0"/>
              <a:effectLst>
                <a:outerShdw blurRad="38100" dist="19050" dir="2700000" algn="tl" rotWithShape="0">
                  <a:schemeClr val="dk1">
                    <a:alpha val="40000"/>
                  </a:schemeClr>
                </a:outerShdw>
              </a:effectLst>
            </a:endParaRPr>
          </a:p>
          <a:p>
            <a:pPr>
              <a:defRPr/>
            </a:pPr>
            <a:r>
              <a:rPr lang="en-US" sz="1600" dirty="0"/>
              <a:t>Vendor Managed Inventory ( VMI), </a:t>
            </a:r>
            <a:r>
              <a:rPr lang="en-US" sz="1600" dirty="0" err="1"/>
              <a:t>Kan</a:t>
            </a:r>
            <a:r>
              <a:rPr lang="en-US" sz="1600" dirty="0"/>
              <a:t> Ban and other customized programs are available to meet your needs.</a:t>
            </a:r>
            <a:endParaRPr lang="en-US" sz="1600" b="1" dirty="0">
              <a:ln w="0"/>
              <a:effectLst>
                <a:outerShdw blurRad="38100" dist="19050" dir="2700000" algn="tl" rotWithShape="0">
                  <a:schemeClr val="dk1">
                    <a:alpha val="40000"/>
                  </a:schemeClr>
                </a:outerShdw>
              </a:effectLst>
            </a:endParaRPr>
          </a:p>
        </p:txBody>
      </p:sp>
      <p:sp>
        <p:nvSpPr>
          <p:cNvPr id="8" name="TextBox 7"/>
          <p:cNvSpPr txBox="1"/>
          <p:nvPr/>
        </p:nvSpPr>
        <p:spPr>
          <a:xfrm>
            <a:off x="6062596" y="1955136"/>
            <a:ext cx="5833254" cy="1077218"/>
          </a:xfrm>
          <a:prstGeom prst="rect">
            <a:avLst/>
          </a:prstGeom>
          <a:noFill/>
        </p:spPr>
        <p:txBody>
          <a:bodyPr wrap="square" rtlCol="0">
            <a:spAutoFit/>
          </a:bodyPr>
          <a:lstStyle/>
          <a:p>
            <a:pPr>
              <a:defRPr/>
            </a:pPr>
            <a:r>
              <a:rPr lang="en-US" sz="1600" u="sng" dirty="0">
                <a:ln w="0"/>
                <a:effectLst>
                  <a:outerShdw blurRad="38100" dist="19050" dir="2700000" algn="tl" rotWithShape="0">
                    <a:schemeClr val="dk1">
                      <a:alpha val="40000"/>
                    </a:schemeClr>
                  </a:outerShdw>
                </a:effectLst>
              </a:rPr>
              <a:t>Prototype Manufacturing</a:t>
            </a:r>
            <a:endParaRPr lang="en-US" sz="1600" b="1" dirty="0">
              <a:ln w="0"/>
              <a:effectLst>
                <a:outerShdw blurRad="38100" dist="19050" dir="2700000" algn="tl" rotWithShape="0">
                  <a:schemeClr val="dk1">
                    <a:alpha val="40000"/>
                  </a:schemeClr>
                </a:outerShdw>
              </a:effectLst>
            </a:endParaRPr>
          </a:p>
          <a:p>
            <a:pPr>
              <a:defRPr/>
            </a:pPr>
            <a:r>
              <a:rPr lang="en-US" sz="1600" dirty="0"/>
              <a:t>Prototypes can be made to proof design.  This can be done quickly and with little or no tooling costs.  Primary manufacturing methods are CNC and EDM, but other methods are available.</a:t>
            </a:r>
            <a:endParaRPr lang="en-US" sz="1600" b="1" dirty="0">
              <a:ln w="0"/>
              <a:effectLst>
                <a:outerShdw blurRad="38100" dist="19050" dir="2700000" algn="tl" rotWithShape="0">
                  <a:schemeClr val="dk1">
                    <a:alpha val="40000"/>
                  </a:schemeClr>
                </a:outerShdw>
              </a:effectLst>
            </a:endParaRPr>
          </a:p>
        </p:txBody>
      </p:sp>
      <p:sp>
        <p:nvSpPr>
          <p:cNvPr id="9" name="TextBox 8"/>
          <p:cNvSpPr txBox="1"/>
          <p:nvPr/>
        </p:nvSpPr>
        <p:spPr>
          <a:xfrm>
            <a:off x="6062596" y="3278575"/>
            <a:ext cx="5833254" cy="1077218"/>
          </a:xfrm>
          <a:prstGeom prst="rect">
            <a:avLst/>
          </a:prstGeom>
          <a:noFill/>
        </p:spPr>
        <p:txBody>
          <a:bodyPr wrap="square" rtlCol="0">
            <a:spAutoFit/>
          </a:bodyPr>
          <a:lstStyle/>
          <a:p>
            <a:pPr>
              <a:defRPr/>
            </a:pPr>
            <a:r>
              <a:rPr lang="en-US" sz="1600" u="sng" dirty="0">
                <a:ln w="0"/>
                <a:effectLst>
                  <a:outerShdw blurRad="38100" dist="19050" dir="2700000" algn="tl" rotWithShape="0">
                    <a:schemeClr val="dk1">
                      <a:alpha val="40000"/>
                    </a:schemeClr>
                  </a:outerShdw>
                </a:effectLst>
              </a:rPr>
              <a:t>Production Manufacturing</a:t>
            </a:r>
            <a:endParaRPr lang="en-US" sz="1600" b="1" dirty="0">
              <a:ln w="0"/>
              <a:effectLst>
                <a:outerShdw blurRad="38100" dist="19050" dir="2700000" algn="tl" rotWithShape="0">
                  <a:schemeClr val="dk1">
                    <a:alpha val="40000"/>
                  </a:schemeClr>
                </a:outerShdw>
              </a:effectLst>
            </a:endParaRPr>
          </a:p>
          <a:p>
            <a:pPr>
              <a:defRPr/>
            </a:pPr>
            <a:r>
              <a:rPr lang="en-US" sz="1600" dirty="0"/>
              <a:t>Tanfel partners with only the best ISO certified facilities throughout the world.  All facilities are certified and regularly measured and audited to ensure the best results for our customers.</a:t>
            </a:r>
            <a:endParaRPr lang="en-US" sz="1600" b="1" dirty="0">
              <a:ln w="0"/>
              <a:effectLst>
                <a:outerShdw blurRad="38100" dist="19050" dir="2700000" algn="tl" rotWithShape="0">
                  <a:schemeClr val="dk1">
                    <a:alpha val="40000"/>
                  </a:schemeClr>
                </a:outerShdw>
              </a:effectLst>
            </a:endParaRPr>
          </a:p>
        </p:txBody>
      </p:sp>
      <p:sp>
        <p:nvSpPr>
          <p:cNvPr id="10" name="TextBox 9"/>
          <p:cNvSpPr txBox="1"/>
          <p:nvPr/>
        </p:nvSpPr>
        <p:spPr>
          <a:xfrm>
            <a:off x="6062596" y="4500070"/>
            <a:ext cx="5833254" cy="1323439"/>
          </a:xfrm>
          <a:prstGeom prst="rect">
            <a:avLst/>
          </a:prstGeom>
          <a:noFill/>
        </p:spPr>
        <p:txBody>
          <a:bodyPr wrap="square" rtlCol="0">
            <a:spAutoFit/>
          </a:bodyPr>
          <a:lstStyle/>
          <a:p>
            <a:pPr>
              <a:defRPr/>
            </a:pPr>
            <a:r>
              <a:rPr lang="en-US" sz="1600" u="sng" dirty="0">
                <a:ln w="0"/>
                <a:effectLst>
                  <a:outerShdw blurRad="38100" dist="19050" dir="2700000" algn="tl" rotWithShape="0">
                    <a:schemeClr val="dk1">
                      <a:alpha val="40000"/>
                    </a:schemeClr>
                  </a:outerShdw>
                </a:effectLst>
              </a:rPr>
              <a:t>Worldwide Logistics</a:t>
            </a:r>
            <a:endParaRPr lang="en-US" sz="1600" b="1" dirty="0">
              <a:ln w="0"/>
              <a:effectLst>
                <a:outerShdw blurRad="38100" dist="19050" dir="2700000" algn="tl" rotWithShape="0">
                  <a:schemeClr val="dk1">
                    <a:alpha val="40000"/>
                  </a:schemeClr>
                </a:outerShdw>
              </a:effectLst>
            </a:endParaRPr>
          </a:p>
          <a:p>
            <a:pPr>
              <a:defRPr/>
            </a:pPr>
            <a:r>
              <a:rPr lang="en-US" sz="1600" dirty="0"/>
              <a:t>Deliver to any worldwide location.  Your quoted price is to your dock pricing.  You do not have to worry about shipping, tariffs, bonds, inspection fees, fuel surcharges or any other unexpected costs.</a:t>
            </a:r>
            <a:endParaRPr lang="en-US" sz="1600" b="1" dirty="0">
              <a:ln w="0"/>
              <a:effectLst>
                <a:outerShdw blurRad="38100" dist="19050" dir="2700000" algn="tl" rotWithShape="0">
                  <a:schemeClr val="dk1">
                    <a:alpha val="40000"/>
                  </a:schemeClr>
                </a:outerShdw>
              </a:effectLst>
            </a:endParaRPr>
          </a:p>
        </p:txBody>
      </p:sp>
      <p:sp>
        <p:nvSpPr>
          <p:cNvPr id="11" name="TextBox 10"/>
          <p:cNvSpPr txBox="1"/>
          <p:nvPr/>
        </p:nvSpPr>
        <p:spPr>
          <a:xfrm>
            <a:off x="6062596" y="5862638"/>
            <a:ext cx="5833254" cy="584775"/>
          </a:xfrm>
          <a:prstGeom prst="rect">
            <a:avLst/>
          </a:prstGeom>
          <a:noFill/>
        </p:spPr>
        <p:txBody>
          <a:bodyPr wrap="square" rtlCol="0">
            <a:spAutoFit/>
          </a:bodyPr>
          <a:lstStyle/>
          <a:p>
            <a:pPr>
              <a:defRPr/>
            </a:pPr>
            <a:r>
              <a:rPr lang="en-US" sz="1600" u="sng" dirty="0">
                <a:ln w="0"/>
                <a:effectLst>
                  <a:outerShdw blurRad="38100" dist="19050" dir="2700000" algn="tl" rotWithShape="0">
                    <a:schemeClr val="dk1">
                      <a:alpha val="40000"/>
                    </a:schemeClr>
                  </a:outerShdw>
                </a:effectLst>
              </a:rPr>
              <a:t>Customer Delivery</a:t>
            </a:r>
            <a:endParaRPr lang="en-US" sz="1600" b="1" dirty="0">
              <a:ln w="0"/>
              <a:effectLst>
                <a:outerShdw blurRad="38100" dist="19050" dir="2700000" algn="tl" rotWithShape="0">
                  <a:schemeClr val="dk1">
                    <a:alpha val="40000"/>
                  </a:schemeClr>
                </a:outerShdw>
              </a:effectLst>
            </a:endParaRPr>
          </a:p>
          <a:p>
            <a:pPr>
              <a:defRPr/>
            </a:pPr>
            <a:r>
              <a:rPr lang="en-US" sz="1600" dirty="0"/>
              <a:t>Parts delivered to your dock.  U.S. dollars and terms.</a:t>
            </a:r>
            <a:endParaRPr lang="en-US" sz="1600" b="1" dirty="0">
              <a:ln w="0"/>
              <a:effectLst>
                <a:outerShdw blurRad="38100" dist="19050" dir="2700000" algn="tl" rotWithShape="0">
                  <a:schemeClr val="dk1">
                    <a:alpha val="40000"/>
                  </a:scheme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6694" y="157067"/>
            <a:ext cx="4607378" cy="1791758"/>
          </a:xfrm>
          <a:prstGeom prst="rect">
            <a:avLst/>
          </a:prstGeom>
        </p:spPr>
      </p:pic>
    </p:spTree>
    <p:extLst>
      <p:ext uri="{BB962C8B-B14F-4D97-AF65-F5344CB8AC3E}">
        <p14:creationId xmlns:p14="http://schemas.microsoft.com/office/powerpoint/2010/main" val="513380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90015" y="263046"/>
            <a:ext cx="3577925" cy="1077218"/>
          </a:xfrm>
          <a:prstGeom prst="rect">
            <a:avLst/>
          </a:prstGeom>
          <a:noFill/>
        </p:spPr>
        <p:txBody>
          <a:bodyPr wrap="square" rtlCol="0">
            <a:spAutoFit/>
          </a:bodyPr>
          <a:lstStyle/>
          <a:p>
            <a:pPr algn="ctr"/>
            <a:r>
              <a:rPr lang="en-US" sz="3200" dirty="0"/>
              <a:t>Quality Control Equipment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353" y="263047"/>
            <a:ext cx="3153514" cy="561123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99" y="3894803"/>
            <a:ext cx="3577926" cy="2010794"/>
          </a:xfrm>
          <a:prstGeom prst="rect">
            <a:avLst/>
          </a:prstGeom>
        </p:spPr>
      </p:pic>
      <p:sp>
        <p:nvSpPr>
          <p:cNvPr id="8" name="TextBox 7"/>
          <p:cNvSpPr txBox="1"/>
          <p:nvPr/>
        </p:nvSpPr>
        <p:spPr>
          <a:xfrm>
            <a:off x="88236" y="5905597"/>
            <a:ext cx="3981748" cy="646331"/>
          </a:xfrm>
          <a:prstGeom prst="rect">
            <a:avLst/>
          </a:prstGeom>
          <a:noFill/>
        </p:spPr>
        <p:txBody>
          <a:bodyPr wrap="square" rtlCol="0">
            <a:spAutoFit/>
          </a:bodyPr>
          <a:lstStyle/>
          <a:p>
            <a:pPr algn="ctr"/>
            <a:r>
              <a:rPr lang="en-US" u="sng" dirty="0"/>
              <a:t>Manual Coordinate Measuring Machine</a:t>
            </a:r>
          </a:p>
          <a:p>
            <a:pPr algn="ctr"/>
            <a:r>
              <a:rPr lang="en-US" u="sng" dirty="0"/>
              <a:t>(CMM)</a:t>
            </a:r>
          </a:p>
        </p:txBody>
      </p:sp>
      <p:sp>
        <p:nvSpPr>
          <p:cNvPr id="9" name="TextBox 8"/>
          <p:cNvSpPr txBox="1"/>
          <p:nvPr/>
        </p:nvSpPr>
        <p:spPr>
          <a:xfrm>
            <a:off x="6683221" y="6044096"/>
            <a:ext cx="2474082" cy="369332"/>
          </a:xfrm>
          <a:prstGeom prst="rect">
            <a:avLst/>
          </a:prstGeom>
          <a:noFill/>
        </p:spPr>
        <p:txBody>
          <a:bodyPr wrap="square" rtlCol="0">
            <a:spAutoFit/>
          </a:bodyPr>
          <a:lstStyle/>
          <a:p>
            <a:pPr algn="ctr"/>
            <a:r>
              <a:rPr lang="en-US" u="sng" dirty="0"/>
              <a:t>CMM Clamps &amp; Fixtures</a:t>
            </a:r>
          </a:p>
        </p:txBody>
      </p:sp>
      <p:sp>
        <p:nvSpPr>
          <p:cNvPr id="11" name="TextBox 10">
            <a:extLst>
              <a:ext uri="{FF2B5EF4-FFF2-40B4-BE49-F238E27FC236}">
                <a16:creationId xmlns:a16="http://schemas.microsoft.com/office/drawing/2014/main" id="{6E0DAFA4-348F-49D0-98BC-28A8042D3D9E}"/>
              </a:ext>
            </a:extLst>
          </p:cNvPr>
          <p:cNvSpPr txBox="1"/>
          <p:nvPr/>
        </p:nvSpPr>
        <p:spPr>
          <a:xfrm>
            <a:off x="4377823" y="2148174"/>
            <a:ext cx="6002310" cy="938719"/>
          </a:xfrm>
          <a:prstGeom prst="rect">
            <a:avLst/>
          </a:prstGeom>
          <a:noFill/>
        </p:spPr>
        <p:txBody>
          <a:bodyPr wrap="square" rtlCol="0">
            <a:spAutoFit/>
          </a:bodyPr>
          <a:lstStyle/>
          <a:p>
            <a:r>
              <a:rPr lang="en-US" sz="1100" dirty="0"/>
              <a:t>A coordinate measuring machine (CMM) is a device used in the measurement of the physical geometrical characteristics of an object. Measurements are defined by a probe attached to the 3</a:t>
            </a:r>
            <a:r>
              <a:rPr lang="en-US" sz="1100" baseline="30000" dirty="0"/>
              <a:t>rd</a:t>
            </a:r>
            <a:r>
              <a:rPr lang="en-US" sz="1100" dirty="0"/>
              <a:t> moving axis of this manual machine. By precisely recording the X, Y, &amp; Z coordinates of the object, points are generated which can then be analyzed via regression algorithms for the construction of features. These points are then collected by using a probe that is positioned manually by an operator.</a:t>
            </a:r>
          </a:p>
        </p:txBody>
      </p:sp>
    </p:spTree>
    <p:extLst>
      <p:ext uri="{BB962C8B-B14F-4D97-AF65-F5344CB8AC3E}">
        <p14:creationId xmlns:p14="http://schemas.microsoft.com/office/powerpoint/2010/main" val="3613510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2009" y="882694"/>
            <a:ext cx="9693983" cy="2646028"/>
          </a:xfrm>
          <a:prstGeom prst="rect">
            <a:avLst/>
          </a:prstGeom>
          <a:noFill/>
        </p:spPr>
        <p:txBody>
          <a:bodyPr wrap="square" rtlCol="0">
            <a:spAutoFit/>
          </a:bodyPr>
          <a:lstStyle/>
          <a:p>
            <a:pPr algn="ctr"/>
            <a:r>
              <a:rPr lang="en-US" dirty="0">
                <a:solidFill>
                  <a:schemeClr val="tx1"/>
                </a:solidFill>
              </a:rPr>
              <a:t>Tanfel is a complete custom parts supply chain solution</a:t>
            </a:r>
            <a:r>
              <a:rPr lang="en-US" b="1" dirty="0">
                <a:solidFill>
                  <a:schemeClr val="tx1"/>
                </a:solidFill>
              </a:rPr>
              <a:t> </a:t>
            </a:r>
            <a:r>
              <a:rPr lang="en-US" dirty="0">
                <a:solidFill>
                  <a:schemeClr val="tx1"/>
                </a:solidFill>
              </a:rPr>
              <a:t>including Stocking, Warehousing, Delivery and Distribution programs for custom fabricated parts.  </a:t>
            </a:r>
          </a:p>
          <a:p>
            <a:pPr algn="ctr"/>
            <a:endParaRPr lang="en-US" dirty="0"/>
          </a:p>
          <a:p>
            <a:pPr algn="ctr"/>
            <a:r>
              <a:rPr lang="en-US" dirty="0">
                <a:solidFill>
                  <a:schemeClr val="tx1"/>
                </a:solidFill>
              </a:rPr>
              <a:t>Custom fabricated products are needed in most manufactured products ranging from staplers, to medical equipment to cell phones. Our products are used by manufacturers worldwide in almost every industry: Electronics, Government/Military, Aerospace, Medical, Utilities, Construction, Automotive, Lighting, Oil and Gas, Health and Fitness and Communication to name a few. </a:t>
            </a:r>
          </a:p>
          <a:p>
            <a:pPr algn="ctr"/>
            <a:endParaRPr lang="en-US" dirty="0"/>
          </a:p>
          <a:p>
            <a:pPr algn="ctr"/>
            <a:r>
              <a:rPr lang="en-US" dirty="0">
                <a:solidFill>
                  <a:schemeClr val="tx1"/>
                </a:solidFill>
              </a:rPr>
              <a:t>Tanfel aims to provide customers with a one stop solution for their custom fabrication product needs.</a:t>
            </a:r>
            <a:endParaRPr lang="en-US" dirty="0"/>
          </a:p>
        </p:txBody>
      </p:sp>
      <p:pic>
        <p:nvPicPr>
          <p:cNvPr id="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3079" y="4096110"/>
            <a:ext cx="4139863" cy="217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72415" y="297919"/>
            <a:ext cx="1753172" cy="584775"/>
          </a:xfrm>
          <a:prstGeom prst="rect">
            <a:avLst/>
          </a:prstGeom>
          <a:noFill/>
        </p:spPr>
        <p:txBody>
          <a:bodyPr wrap="none" rtlCol="0">
            <a:spAutoFit/>
          </a:bodyPr>
          <a:lstStyle/>
          <a:p>
            <a:r>
              <a:rPr lang="en-US" sz="3200" u="sng" dirty="0"/>
              <a:t>About Us</a:t>
            </a:r>
          </a:p>
        </p:txBody>
      </p:sp>
      <p:pic>
        <p:nvPicPr>
          <p:cNvPr id="7" name="Online Media 6">
            <a:hlinkClick r:id="" action="ppaction://media"/>
            <a:extLst>
              <a:ext uri="{FF2B5EF4-FFF2-40B4-BE49-F238E27FC236}">
                <a16:creationId xmlns:a16="http://schemas.microsoft.com/office/drawing/2014/main" id="{1E1DFB2D-08C0-4052-8DD8-C6BE27DCCDA8}"/>
              </a:ext>
            </a:extLst>
          </p:cNvPr>
          <p:cNvPicPr>
            <a:picLocks noRot="1" noChangeAspect="1"/>
          </p:cNvPicPr>
          <p:nvPr>
            <a:videoFile r:link="rId1"/>
          </p:nvPr>
        </p:nvPicPr>
        <p:blipFill>
          <a:blip r:embed="rId4"/>
          <a:stretch>
            <a:fillRect/>
          </a:stretch>
        </p:blipFill>
        <p:spPr>
          <a:xfrm>
            <a:off x="6604000" y="3824607"/>
            <a:ext cx="3618643" cy="27134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1666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1F4C8F-E5D7-41AB-97F3-12A88DA3E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896425" y="-801479"/>
            <a:ext cx="2489078" cy="4741101"/>
          </a:xfrm>
          <a:prstGeom prst="rect">
            <a:avLst/>
          </a:prstGeom>
        </p:spPr>
      </p:pic>
      <p:sp>
        <p:nvSpPr>
          <p:cNvPr id="5" name="TextBox 4">
            <a:extLst>
              <a:ext uri="{FF2B5EF4-FFF2-40B4-BE49-F238E27FC236}">
                <a16:creationId xmlns:a16="http://schemas.microsoft.com/office/drawing/2014/main" id="{6C3E99CB-A3F3-400C-84F5-980C88B5E179}"/>
              </a:ext>
            </a:extLst>
          </p:cNvPr>
          <p:cNvSpPr txBox="1"/>
          <p:nvPr/>
        </p:nvSpPr>
        <p:spPr>
          <a:xfrm>
            <a:off x="7337165" y="2781881"/>
            <a:ext cx="3607592" cy="379921"/>
          </a:xfrm>
          <a:prstGeom prst="rect">
            <a:avLst/>
          </a:prstGeom>
          <a:noFill/>
        </p:spPr>
        <p:txBody>
          <a:bodyPr wrap="square" rtlCol="0">
            <a:spAutoFit/>
          </a:bodyPr>
          <a:lstStyle/>
          <a:p>
            <a:pPr algn="ctr"/>
            <a:r>
              <a:rPr lang="en-US" u="sng" dirty="0"/>
              <a:t>Calipers &amp; Micrometers </a:t>
            </a:r>
          </a:p>
        </p:txBody>
      </p:sp>
      <p:pic>
        <p:nvPicPr>
          <p:cNvPr id="7" name="Picture 6">
            <a:extLst>
              <a:ext uri="{FF2B5EF4-FFF2-40B4-BE49-F238E27FC236}">
                <a16:creationId xmlns:a16="http://schemas.microsoft.com/office/drawing/2014/main" id="{AD0989FF-AE15-4DD2-85A9-E2034EF249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33" t="21492" b="23849"/>
          <a:stretch/>
        </p:blipFill>
        <p:spPr>
          <a:xfrm rot="5400000">
            <a:off x="-1124718" y="1895645"/>
            <a:ext cx="4819813" cy="2010657"/>
          </a:xfrm>
          <a:prstGeom prst="rect">
            <a:avLst/>
          </a:prstGeom>
        </p:spPr>
      </p:pic>
      <p:pic>
        <p:nvPicPr>
          <p:cNvPr id="9" name="Picture 8">
            <a:extLst>
              <a:ext uri="{FF2B5EF4-FFF2-40B4-BE49-F238E27FC236}">
                <a16:creationId xmlns:a16="http://schemas.microsoft.com/office/drawing/2014/main" id="{14E6AFB5-7CB7-447D-A508-20CACE7850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507186" y="1411823"/>
            <a:ext cx="2790332" cy="2092749"/>
          </a:xfrm>
          <a:prstGeom prst="rect">
            <a:avLst/>
          </a:prstGeom>
        </p:spPr>
      </p:pic>
      <p:sp>
        <p:nvSpPr>
          <p:cNvPr id="10" name="TextBox 9">
            <a:extLst>
              <a:ext uri="{FF2B5EF4-FFF2-40B4-BE49-F238E27FC236}">
                <a16:creationId xmlns:a16="http://schemas.microsoft.com/office/drawing/2014/main" id="{E566C8FB-321B-4389-9453-7DA4EFA00192}"/>
              </a:ext>
            </a:extLst>
          </p:cNvPr>
          <p:cNvSpPr txBox="1"/>
          <p:nvPr/>
        </p:nvSpPr>
        <p:spPr>
          <a:xfrm>
            <a:off x="3192490" y="220713"/>
            <a:ext cx="3577925" cy="1077218"/>
          </a:xfrm>
          <a:prstGeom prst="rect">
            <a:avLst/>
          </a:prstGeom>
          <a:noFill/>
        </p:spPr>
        <p:txBody>
          <a:bodyPr wrap="square" rtlCol="0">
            <a:spAutoFit/>
          </a:bodyPr>
          <a:lstStyle/>
          <a:p>
            <a:pPr algn="ctr"/>
            <a:r>
              <a:rPr lang="en-US" sz="3200" dirty="0"/>
              <a:t>Quality Control Equipment</a:t>
            </a:r>
          </a:p>
        </p:txBody>
      </p:sp>
      <p:pic>
        <p:nvPicPr>
          <p:cNvPr id="12" name="Picture 11">
            <a:extLst>
              <a:ext uri="{FF2B5EF4-FFF2-40B4-BE49-F238E27FC236}">
                <a16:creationId xmlns:a16="http://schemas.microsoft.com/office/drawing/2014/main" id="{2A5EEF24-5F30-46E9-A275-4392CAA128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02" t="30416" r="5559"/>
          <a:stretch/>
        </p:blipFill>
        <p:spPr>
          <a:xfrm>
            <a:off x="6770413" y="3618464"/>
            <a:ext cx="4741102" cy="2679564"/>
          </a:xfrm>
          <a:prstGeom prst="rect">
            <a:avLst/>
          </a:prstGeom>
        </p:spPr>
      </p:pic>
      <p:sp>
        <p:nvSpPr>
          <p:cNvPr id="13" name="TextBox 12">
            <a:extLst>
              <a:ext uri="{FF2B5EF4-FFF2-40B4-BE49-F238E27FC236}">
                <a16:creationId xmlns:a16="http://schemas.microsoft.com/office/drawing/2014/main" id="{8229AAB7-8182-441D-BA8B-366E26AC517C}"/>
              </a:ext>
            </a:extLst>
          </p:cNvPr>
          <p:cNvSpPr txBox="1"/>
          <p:nvPr/>
        </p:nvSpPr>
        <p:spPr>
          <a:xfrm>
            <a:off x="3067207" y="3504573"/>
            <a:ext cx="1670290" cy="369332"/>
          </a:xfrm>
          <a:prstGeom prst="rect">
            <a:avLst/>
          </a:prstGeom>
          <a:noFill/>
        </p:spPr>
        <p:txBody>
          <a:bodyPr wrap="square" rtlCol="0">
            <a:spAutoFit/>
          </a:bodyPr>
          <a:lstStyle/>
          <a:p>
            <a:pPr algn="ctr"/>
            <a:r>
              <a:rPr lang="en-US" u="sng" dirty="0"/>
              <a:t>Height Gage</a:t>
            </a:r>
          </a:p>
        </p:txBody>
      </p:sp>
      <p:sp>
        <p:nvSpPr>
          <p:cNvPr id="14" name="TextBox 13">
            <a:extLst>
              <a:ext uri="{FF2B5EF4-FFF2-40B4-BE49-F238E27FC236}">
                <a16:creationId xmlns:a16="http://schemas.microsoft.com/office/drawing/2014/main" id="{4E275F4A-8118-45C5-A9F3-B87062860E95}"/>
              </a:ext>
            </a:extLst>
          </p:cNvPr>
          <p:cNvSpPr txBox="1"/>
          <p:nvPr/>
        </p:nvSpPr>
        <p:spPr>
          <a:xfrm>
            <a:off x="8411112" y="6243612"/>
            <a:ext cx="1459697" cy="369332"/>
          </a:xfrm>
          <a:prstGeom prst="rect">
            <a:avLst/>
          </a:prstGeom>
          <a:noFill/>
        </p:spPr>
        <p:txBody>
          <a:bodyPr wrap="square" rtlCol="0">
            <a:spAutoFit/>
          </a:bodyPr>
          <a:lstStyle/>
          <a:p>
            <a:pPr algn="ctr"/>
            <a:r>
              <a:rPr lang="en-US" u="sng" dirty="0"/>
              <a:t>Pin Gage Set</a:t>
            </a:r>
          </a:p>
        </p:txBody>
      </p:sp>
      <p:sp>
        <p:nvSpPr>
          <p:cNvPr id="15" name="TextBox 14">
            <a:extLst>
              <a:ext uri="{FF2B5EF4-FFF2-40B4-BE49-F238E27FC236}">
                <a16:creationId xmlns:a16="http://schemas.microsoft.com/office/drawing/2014/main" id="{26749B02-C0BD-4643-AF2A-9F20C421A9CB}"/>
              </a:ext>
            </a:extLst>
          </p:cNvPr>
          <p:cNvSpPr txBox="1"/>
          <p:nvPr/>
        </p:nvSpPr>
        <p:spPr>
          <a:xfrm>
            <a:off x="7964096" y="6514347"/>
            <a:ext cx="2353733" cy="268504"/>
          </a:xfrm>
          <a:prstGeom prst="rect">
            <a:avLst/>
          </a:prstGeom>
          <a:noFill/>
        </p:spPr>
        <p:txBody>
          <a:bodyPr wrap="square" rtlCol="0">
            <a:spAutoFit/>
          </a:bodyPr>
          <a:lstStyle/>
          <a:p>
            <a:pPr algn="ctr"/>
            <a:r>
              <a:rPr lang="en-US" sz="1100" dirty="0"/>
              <a:t>Min ⌀ 0.061 - Max ⌀ 0.250, Class ZZ</a:t>
            </a:r>
          </a:p>
        </p:txBody>
      </p:sp>
      <p:sp>
        <p:nvSpPr>
          <p:cNvPr id="16" name="TextBox 15">
            <a:extLst>
              <a:ext uri="{FF2B5EF4-FFF2-40B4-BE49-F238E27FC236}">
                <a16:creationId xmlns:a16="http://schemas.microsoft.com/office/drawing/2014/main" id="{CF75921B-9A90-4E65-B7D3-BAF0919DCF1D}"/>
              </a:ext>
            </a:extLst>
          </p:cNvPr>
          <p:cNvSpPr txBox="1"/>
          <p:nvPr/>
        </p:nvSpPr>
        <p:spPr>
          <a:xfrm>
            <a:off x="6894483" y="3078127"/>
            <a:ext cx="4631152" cy="430887"/>
          </a:xfrm>
          <a:prstGeom prst="rect">
            <a:avLst/>
          </a:prstGeom>
          <a:noFill/>
        </p:spPr>
        <p:txBody>
          <a:bodyPr wrap="square" rtlCol="0">
            <a:spAutoFit/>
          </a:bodyPr>
          <a:lstStyle/>
          <a:p>
            <a:pPr algn="ctr"/>
            <a:r>
              <a:rPr lang="en-US" sz="1100" dirty="0"/>
              <a:t>Absolute Digital Calipers, 0-12” &amp; 0-8” range, +/-0.0015” accuracy, in/mm</a:t>
            </a:r>
          </a:p>
          <a:p>
            <a:pPr algn="ctr"/>
            <a:r>
              <a:rPr lang="en-US" sz="1100" dirty="0"/>
              <a:t>Outside Micrometer, No output, 0-1” x .00005”/0.001mm</a:t>
            </a:r>
          </a:p>
        </p:txBody>
      </p:sp>
      <p:sp>
        <p:nvSpPr>
          <p:cNvPr id="17" name="TextBox 16">
            <a:extLst>
              <a:ext uri="{FF2B5EF4-FFF2-40B4-BE49-F238E27FC236}">
                <a16:creationId xmlns:a16="http://schemas.microsoft.com/office/drawing/2014/main" id="{DADC8594-5BFD-435F-A103-CD2F77E01011}"/>
              </a:ext>
            </a:extLst>
          </p:cNvPr>
          <p:cNvSpPr txBox="1"/>
          <p:nvPr/>
        </p:nvSpPr>
        <p:spPr>
          <a:xfrm>
            <a:off x="2725485" y="3777602"/>
            <a:ext cx="2353733" cy="430887"/>
          </a:xfrm>
          <a:prstGeom prst="rect">
            <a:avLst/>
          </a:prstGeom>
          <a:noFill/>
        </p:spPr>
        <p:txBody>
          <a:bodyPr wrap="square" rtlCol="0">
            <a:spAutoFit/>
          </a:bodyPr>
          <a:lstStyle/>
          <a:p>
            <a:pPr algn="ctr"/>
            <a:r>
              <a:rPr lang="en-US" sz="1100" dirty="0"/>
              <a:t>.011-24” range, 192-114 series, 0.0015 in accuracy</a:t>
            </a:r>
          </a:p>
        </p:txBody>
      </p:sp>
      <p:sp>
        <p:nvSpPr>
          <p:cNvPr id="18" name="TextBox 17">
            <a:extLst>
              <a:ext uri="{FF2B5EF4-FFF2-40B4-BE49-F238E27FC236}">
                <a16:creationId xmlns:a16="http://schemas.microsoft.com/office/drawing/2014/main" id="{1611C5CB-9D6B-401C-8243-E635FCC0DCB7}"/>
              </a:ext>
            </a:extLst>
          </p:cNvPr>
          <p:cNvSpPr txBox="1"/>
          <p:nvPr/>
        </p:nvSpPr>
        <p:spPr>
          <a:xfrm>
            <a:off x="2446866" y="4658164"/>
            <a:ext cx="3876523" cy="600164"/>
          </a:xfrm>
          <a:prstGeom prst="rect">
            <a:avLst/>
          </a:prstGeom>
          <a:noFill/>
        </p:spPr>
        <p:txBody>
          <a:bodyPr wrap="square" rtlCol="0">
            <a:spAutoFit/>
          </a:bodyPr>
          <a:lstStyle/>
          <a:p>
            <a:r>
              <a:rPr lang="en-US" sz="1100" dirty="0"/>
              <a:t>Calipers are devices used to measure the distance between two opposite sides of an object, whereas pin gages are used to make quick and accurate measurements of hole sizes.</a:t>
            </a:r>
          </a:p>
        </p:txBody>
      </p:sp>
    </p:spTree>
    <p:extLst>
      <p:ext uri="{BB962C8B-B14F-4D97-AF65-F5344CB8AC3E}">
        <p14:creationId xmlns:p14="http://schemas.microsoft.com/office/powerpoint/2010/main" val="4291433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9864DE-DA75-4C65-B7BA-6830C195B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650" y="491066"/>
            <a:ext cx="2317750" cy="3090333"/>
          </a:xfrm>
          <a:prstGeom prst="rect">
            <a:avLst/>
          </a:prstGeom>
        </p:spPr>
      </p:pic>
      <p:pic>
        <p:nvPicPr>
          <p:cNvPr id="7" name="Picture 6">
            <a:extLst>
              <a:ext uri="{FF2B5EF4-FFF2-40B4-BE49-F238E27FC236}">
                <a16:creationId xmlns:a16="http://schemas.microsoft.com/office/drawing/2014/main" id="{1D542B0F-78BA-44A9-BC79-D05C85718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4649" y="491065"/>
            <a:ext cx="2317751" cy="3090334"/>
          </a:xfrm>
          <a:prstGeom prst="rect">
            <a:avLst/>
          </a:prstGeom>
        </p:spPr>
      </p:pic>
      <p:pic>
        <p:nvPicPr>
          <p:cNvPr id="9" name="Picture 8">
            <a:extLst>
              <a:ext uri="{FF2B5EF4-FFF2-40B4-BE49-F238E27FC236}">
                <a16:creationId xmlns:a16="http://schemas.microsoft.com/office/drawing/2014/main" id="{920ECC11-CC22-4DC9-836A-6313673A1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784" y="3750733"/>
            <a:ext cx="2120901" cy="2827867"/>
          </a:xfrm>
          <a:prstGeom prst="rect">
            <a:avLst/>
          </a:prstGeom>
        </p:spPr>
      </p:pic>
      <p:sp>
        <p:nvSpPr>
          <p:cNvPr id="10" name="TextBox 9">
            <a:extLst>
              <a:ext uri="{FF2B5EF4-FFF2-40B4-BE49-F238E27FC236}">
                <a16:creationId xmlns:a16="http://schemas.microsoft.com/office/drawing/2014/main" id="{6FC7FB62-2917-47C4-AA38-BDE2467DBFE0}"/>
              </a:ext>
            </a:extLst>
          </p:cNvPr>
          <p:cNvSpPr txBox="1"/>
          <p:nvPr/>
        </p:nvSpPr>
        <p:spPr>
          <a:xfrm>
            <a:off x="5454649" y="169914"/>
            <a:ext cx="3577925" cy="1077218"/>
          </a:xfrm>
          <a:prstGeom prst="rect">
            <a:avLst/>
          </a:prstGeom>
          <a:noFill/>
        </p:spPr>
        <p:txBody>
          <a:bodyPr wrap="square" rtlCol="0">
            <a:spAutoFit/>
          </a:bodyPr>
          <a:lstStyle/>
          <a:p>
            <a:pPr algn="ctr"/>
            <a:r>
              <a:rPr lang="en-US" sz="3200" dirty="0"/>
              <a:t>Quality Control Equipment</a:t>
            </a:r>
          </a:p>
        </p:txBody>
      </p:sp>
      <p:pic>
        <p:nvPicPr>
          <p:cNvPr id="12" name="Picture 11">
            <a:extLst>
              <a:ext uri="{FF2B5EF4-FFF2-40B4-BE49-F238E27FC236}">
                <a16:creationId xmlns:a16="http://schemas.microsoft.com/office/drawing/2014/main" id="{1E3CE47C-64F0-43BA-A8DF-777DA22700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0402" y="2015066"/>
            <a:ext cx="4628444" cy="3471333"/>
          </a:xfrm>
          <a:prstGeom prst="rect">
            <a:avLst/>
          </a:prstGeom>
        </p:spPr>
      </p:pic>
      <p:sp>
        <p:nvSpPr>
          <p:cNvPr id="13" name="TextBox 12">
            <a:extLst>
              <a:ext uri="{FF2B5EF4-FFF2-40B4-BE49-F238E27FC236}">
                <a16:creationId xmlns:a16="http://schemas.microsoft.com/office/drawing/2014/main" id="{F702CB47-A4BF-4972-9739-D773A32E2821}"/>
              </a:ext>
            </a:extLst>
          </p:cNvPr>
          <p:cNvSpPr txBox="1"/>
          <p:nvPr/>
        </p:nvSpPr>
        <p:spPr>
          <a:xfrm>
            <a:off x="2914649" y="3750732"/>
            <a:ext cx="1877484" cy="369332"/>
          </a:xfrm>
          <a:prstGeom prst="rect">
            <a:avLst/>
          </a:prstGeom>
          <a:noFill/>
        </p:spPr>
        <p:txBody>
          <a:bodyPr wrap="square" rtlCol="0">
            <a:spAutoFit/>
          </a:bodyPr>
          <a:lstStyle/>
          <a:p>
            <a:r>
              <a:rPr lang="en-US" u="sng" dirty="0"/>
              <a:t>Profile Projector</a:t>
            </a:r>
          </a:p>
        </p:txBody>
      </p:sp>
      <p:sp>
        <p:nvSpPr>
          <p:cNvPr id="14" name="TextBox 13">
            <a:extLst>
              <a:ext uri="{FF2B5EF4-FFF2-40B4-BE49-F238E27FC236}">
                <a16:creationId xmlns:a16="http://schemas.microsoft.com/office/drawing/2014/main" id="{F5C0994B-4641-4725-8E4B-FF4CA65170D0}"/>
              </a:ext>
            </a:extLst>
          </p:cNvPr>
          <p:cNvSpPr txBox="1"/>
          <p:nvPr/>
        </p:nvSpPr>
        <p:spPr>
          <a:xfrm>
            <a:off x="2853983" y="4055238"/>
            <a:ext cx="3512950" cy="2492990"/>
          </a:xfrm>
          <a:prstGeom prst="rect">
            <a:avLst/>
          </a:prstGeom>
          <a:noFill/>
        </p:spPr>
        <p:txBody>
          <a:bodyPr wrap="square" rtlCol="0">
            <a:spAutoFit/>
          </a:bodyPr>
          <a:lstStyle/>
          <a:p>
            <a:r>
              <a:rPr lang="en-US" sz="1200" dirty="0"/>
              <a:t>Also known as an </a:t>
            </a:r>
            <a:r>
              <a:rPr lang="en-US" sz="1200" b="1" dirty="0"/>
              <a:t>optical comparator</a:t>
            </a:r>
            <a:r>
              <a:rPr lang="en-US" sz="1200" dirty="0"/>
              <a:t>, a profile projector is an optical instrument that can be used for measuring. It is widely used for complex shape stampings, gears, cams, threads, and comparing the measured contour model.</a:t>
            </a:r>
          </a:p>
          <a:p>
            <a:r>
              <a:rPr lang="en-US" sz="1200" dirty="0"/>
              <a:t>The projector magnifies the profile of the specimen, and displays this on the built-in projection screen. On this screen there is a grid that be rotated 306 degrees so the X-Y axis of the screen can be aligned with a straight edge of the machined part to examine or measure. This projection screen displays the profile of the specimen and is magnified for better ease of calculating linear measurements. </a:t>
            </a:r>
          </a:p>
        </p:txBody>
      </p:sp>
    </p:spTree>
    <p:extLst>
      <p:ext uri="{BB962C8B-B14F-4D97-AF65-F5344CB8AC3E}">
        <p14:creationId xmlns:p14="http://schemas.microsoft.com/office/powerpoint/2010/main" val="3091665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B5659B-A09E-4DDD-9799-332D3CCF7D8D}"/>
              </a:ext>
            </a:extLst>
          </p:cNvPr>
          <p:cNvSpPr txBox="1"/>
          <p:nvPr/>
        </p:nvSpPr>
        <p:spPr>
          <a:xfrm>
            <a:off x="4206192" y="263047"/>
            <a:ext cx="3577925" cy="1077218"/>
          </a:xfrm>
          <a:prstGeom prst="rect">
            <a:avLst/>
          </a:prstGeom>
          <a:noFill/>
        </p:spPr>
        <p:txBody>
          <a:bodyPr wrap="square" rtlCol="0">
            <a:spAutoFit/>
          </a:bodyPr>
          <a:lstStyle/>
          <a:p>
            <a:pPr algn="ctr"/>
            <a:r>
              <a:rPr lang="en-US" sz="3200" dirty="0"/>
              <a:t>Quality Control Equipment</a:t>
            </a:r>
          </a:p>
        </p:txBody>
      </p:sp>
      <p:pic>
        <p:nvPicPr>
          <p:cNvPr id="6" name="Picture 5">
            <a:extLst>
              <a:ext uri="{FF2B5EF4-FFF2-40B4-BE49-F238E27FC236}">
                <a16:creationId xmlns:a16="http://schemas.microsoft.com/office/drawing/2014/main" id="{52C15487-05A9-4540-8A15-C14E09876B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43550" y="879474"/>
            <a:ext cx="3987800" cy="2990850"/>
          </a:xfrm>
          <a:prstGeom prst="rect">
            <a:avLst/>
          </a:prstGeom>
        </p:spPr>
      </p:pic>
      <p:pic>
        <p:nvPicPr>
          <p:cNvPr id="8" name="Picture 7">
            <a:extLst>
              <a:ext uri="{FF2B5EF4-FFF2-40B4-BE49-F238E27FC236}">
                <a16:creationId xmlns:a16="http://schemas.microsoft.com/office/drawing/2014/main" id="{36B80C4E-B0FB-4B71-A72A-696F584E72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296957" y="1209674"/>
            <a:ext cx="3987800" cy="2990850"/>
          </a:xfrm>
          <a:prstGeom prst="rect">
            <a:avLst/>
          </a:prstGeom>
        </p:spPr>
      </p:pic>
      <p:pic>
        <p:nvPicPr>
          <p:cNvPr id="12" name="Picture 11">
            <a:extLst>
              <a:ext uri="{FF2B5EF4-FFF2-40B4-BE49-F238E27FC236}">
                <a16:creationId xmlns:a16="http://schemas.microsoft.com/office/drawing/2014/main" id="{FFAB69DF-468F-4DDB-9ED1-7914393FFFFF}"/>
              </a:ext>
            </a:extLst>
          </p:cNvPr>
          <p:cNvPicPr>
            <a:picLocks noChangeAspect="1"/>
          </p:cNvPicPr>
          <p:nvPr/>
        </p:nvPicPr>
        <p:blipFill>
          <a:blip r:embed="rId4"/>
          <a:stretch>
            <a:fillRect/>
          </a:stretch>
        </p:blipFill>
        <p:spPr>
          <a:xfrm>
            <a:off x="3243262" y="4052039"/>
            <a:ext cx="3250671" cy="2542914"/>
          </a:xfrm>
          <a:prstGeom prst="rect">
            <a:avLst/>
          </a:prstGeom>
        </p:spPr>
      </p:pic>
      <p:sp>
        <p:nvSpPr>
          <p:cNvPr id="13" name="TextBox 12">
            <a:extLst>
              <a:ext uri="{FF2B5EF4-FFF2-40B4-BE49-F238E27FC236}">
                <a16:creationId xmlns:a16="http://schemas.microsoft.com/office/drawing/2014/main" id="{338836EC-2F60-4060-A68E-11BC50DB70B7}"/>
              </a:ext>
            </a:extLst>
          </p:cNvPr>
          <p:cNvSpPr txBox="1"/>
          <p:nvPr/>
        </p:nvSpPr>
        <p:spPr>
          <a:xfrm>
            <a:off x="3295722" y="1814398"/>
            <a:ext cx="2455333" cy="369332"/>
          </a:xfrm>
          <a:prstGeom prst="rect">
            <a:avLst/>
          </a:prstGeom>
          <a:noFill/>
        </p:spPr>
        <p:txBody>
          <a:bodyPr wrap="square" rtlCol="0">
            <a:spAutoFit/>
          </a:bodyPr>
          <a:lstStyle/>
          <a:p>
            <a:r>
              <a:rPr lang="en-US" u="sng" dirty="0"/>
              <a:t>Monocular Microscope</a:t>
            </a:r>
          </a:p>
        </p:txBody>
      </p:sp>
      <p:sp>
        <p:nvSpPr>
          <p:cNvPr id="14" name="TextBox 13">
            <a:extLst>
              <a:ext uri="{FF2B5EF4-FFF2-40B4-BE49-F238E27FC236}">
                <a16:creationId xmlns:a16="http://schemas.microsoft.com/office/drawing/2014/main" id="{FA2762E5-CED2-4BC0-896F-2A52CE81EED5}"/>
              </a:ext>
            </a:extLst>
          </p:cNvPr>
          <p:cNvSpPr txBox="1"/>
          <p:nvPr/>
        </p:nvSpPr>
        <p:spPr>
          <a:xfrm>
            <a:off x="3295722" y="2113463"/>
            <a:ext cx="5398863" cy="1384995"/>
          </a:xfrm>
          <a:prstGeom prst="rect">
            <a:avLst/>
          </a:prstGeom>
          <a:noFill/>
        </p:spPr>
        <p:txBody>
          <a:bodyPr wrap="square" rtlCol="0">
            <a:spAutoFit/>
          </a:bodyPr>
          <a:lstStyle/>
          <a:p>
            <a:pPr marL="171450" indent="-171450">
              <a:buFont typeface="Arial" panose="020B0604020202020204" pitchFamily="34" charset="0"/>
              <a:buChar char="•"/>
            </a:pPr>
            <a:r>
              <a:rPr lang="en-US" sz="1200" dirty="0"/>
              <a:t>High-Speed Industrial Inspection Zoom Monocular Microscope System</a:t>
            </a:r>
          </a:p>
          <a:p>
            <a:pPr marL="171450" indent="-171450">
              <a:buFont typeface="Arial" panose="020B0604020202020204" pitchFamily="34" charset="0"/>
              <a:buChar char="•"/>
            </a:pPr>
            <a:r>
              <a:rPr lang="en-US" sz="1200" dirty="0"/>
              <a:t>0.7x – 5.0x zoom objective</a:t>
            </a:r>
          </a:p>
          <a:p>
            <a:pPr marL="171450" indent="-171450">
              <a:buFont typeface="Arial" panose="020B0604020202020204" pitchFamily="34" charset="0"/>
              <a:buChar char="•"/>
            </a:pPr>
            <a:r>
              <a:rPr lang="en-US" sz="1200" dirty="0"/>
              <a:t>C-mount lens</a:t>
            </a:r>
          </a:p>
          <a:p>
            <a:pPr marL="171450" indent="-171450">
              <a:buFont typeface="Arial" panose="020B0604020202020204" pitchFamily="34" charset="0"/>
              <a:buChar char="•"/>
            </a:pPr>
            <a:r>
              <a:rPr lang="en-US" sz="1200" dirty="0"/>
              <a:t>High-speed 3.1MP USB 2.0 camera</a:t>
            </a:r>
          </a:p>
          <a:p>
            <a:pPr marL="171450" indent="-171450">
              <a:buFont typeface="Arial" panose="020B0604020202020204" pitchFamily="34" charset="0"/>
              <a:buChar char="•"/>
            </a:pPr>
            <a:r>
              <a:rPr lang="en-US" sz="1200" dirty="0"/>
              <a:t>Frame-rates up to 83fps</a:t>
            </a:r>
          </a:p>
          <a:p>
            <a:pPr marL="171450" indent="-171450">
              <a:buFont typeface="Arial" panose="020B0604020202020204" pitchFamily="34" charset="0"/>
              <a:buChar char="•"/>
            </a:pPr>
            <a:r>
              <a:rPr lang="en-US" sz="1200" dirty="0"/>
              <a:t>Working distance: 4-1/8” (105mm)</a:t>
            </a:r>
          </a:p>
          <a:p>
            <a:pPr marL="171450" indent="-171450">
              <a:buFont typeface="Arial" panose="020B0604020202020204" pitchFamily="34" charset="0"/>
              <a:buChar char="•"/>
            </a:pPr>
            <a:r>
              <a:rPr lang="en-US" sz="1200" dirty="0"/>
              <a:t>Field of view: ½” x 11/16” (12.9mm x 17.1mm) to 5/64” x 3/32” (1.8mm x 2.4mm)</a:t>
            </a:r>
          </a:p>
        </p:txBody>
      </p:sp>
    </p:spTree>
    <p:extLst>
      <p:ext uri="{BB962C8B-B14F-4D97-AF65-F5344CB8AC3E}">
        <p14:creationId xmlns:p14="http://schemas.microsoft.com/office/powerpoint/2010/main" val="4186953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45490" y="187890"/>
            <a:ext cx="4221272" cy="584775"/>
          </a:xfrm>
          <a:prstGeom prst="rect">
            <a:avLst/>
          </a:prstGeom>
          <a:noFill/>
        </p:spPr>
        <p:txBody>
          <a:bodyPr wrap="square" rtlCol="0">
            <a:spAutoFit/>
          </a:bodyPr>
          <a:lstStyle/>
          <a:p>
            <a:pPr algn="ctr"/>
            <a:r>
              <a:rPr lang="en-US" sz="3200" u="sng" dirty="0"/>
              <a:t>The Tanfel Advantage</a:t>
            </a:r>
          </a:p>
        </p:txBody>
      </p:sp>
      <p:sp>
        <p:nvSpPr>
          <p:cNvPr id="6" name="TextBox 5"/>
          <p:cNvSpPr txBox="1"/>
          <p:nvPr/>
        </p:nvSpPr>
        <p:spPr>
          <a:xfrm>
            <a:off x="3845490" y="991294"/>
            <a:ext cx="5073041" cy="2585323"/>
          </a:xfrm>
          <a:prstGeom prst="rect">
            <a:avLst/>
          </a:prstGeom>
          <a:noFill/>
        </p:spPr>
        <p:txBody>
          <a:bodyPr wrap="square" rtlCol="0">
            <a:spAutoFit/>
          </a:bodyPr>
          <a:lstStyle/>
          <a:p>
            <a:pPr marL="285750" indent="-285750">
              <a:buFont typeface="Wingdings" panose="05000000000000000000" pitchFamily="2" charset="2"/>
              <a:buChar char="§"/>
            </a:pPr>
            <a:r>
              <a:rPr lang="en-US" dirty="0"/>
              <a:t>Cost Reduction Initiatives</a:t>
            </a:r>
          </a:p>
          <a:p>
            <a:pPr marL="285750" indent="-285750">
              <a:buFont typeface="Wingdings" panose="05000000000000000000" pitchFamily="2" charset="2"/>
              <a:buChar char="§"/>
            </a:pPr>
            <a:r>
              <a:rPr lang="en-US" dirty="0"/>
              <a:t>Quality Control</a:t>
            </a:r>
          </a:p>
          <a:p>
            <a:pPr marL="285750" indent="-285750">
              <a:buFont typeface="Wingdings" panose="05000000000000000000" pitchFamily="2" charset="2"/>
              <a:buChar char="§"/>
            </a:pPr>
            <a:r>
              <a:rPr lang="en-US" dirty="0"/>
              <a:t>Vendor Auditing</a:t>
            </a:r>
          </a:p>
          <a:p>
            <a:pPr marL="285750" indent="-285750">
              <a:buFont typeface="Wingdings" panose="05000000000000000000" pitchFamily="2" charset="2"/>
              <a:buChar char="§"/>
            </a:pPr>
            <a:r>
              <a:rPr lang="en-US" dirty="0"/>
              <a:t>Domestic Stocking/Warehousing</a:t>
            </a:r>
          </a:p>
          <a:p>
            <a:pPr marL="285750" indent="-285750">
              <a:buFont typeface="Wingdings" panose="05000000000000000000" pitchFamily="2" charset="2"/>
              <a:buChar char="§"/>
            </a:pPr>
            <a:r>
              <a:rPr lang="en-US" dirty="0"/>
              <a:t>Logistics Management</a:t>
            </a:r>
          </a:p>
          <a:p>
            <a:pPr marL="285750" indent="-285750">
              <a:buFont typeface="Wingdings" panose="05000000000000000000" pitchFamily="2" charset="2"/>
              <a:buChar char="§"/>
            </a:pPr>
            <a:r>
              <a:rPr lang="en-US" dirty="0"/>
              <a:t>U.S. Customer Service</a:t>
            </a:r>
          </a:p>
          <a:p>
            <a:pPr marL="285750" indent="-285750">
              <a:buFont typeface="Wingdings" panose="05000000000000000000" pitchFamily="2" charset="2"/>
              <a:buChar char="§"/>
            </a:pPr>
            <a:r>
              <a:rPr lang="en-US" dirty="0"/>
              <a:t>Global Pricing Options</a:t>
            </a:r>
          </a:p>
          <a:p>
            <a:pPr marL="285750" indent="-285750">
              <a:buFont typeface="Wingdings" panose="05000000000000000000" pitchFamily="2" charset="2"/>
              <a:buChar char="§"/>
            </a:pPr>
            <a:r>
              <a:rPr lang="en-US" dirty="0"/>
              <a:t>Strong Design and Engineering Support</a:t>
            </a:r>
          </a:p>
          <a:p>
            <a:pPr marL="285750" indent="-285750">
              <a:buFont typeface="Wingdings" panose="05000000000000000000" pitchFamily="2" charset="2"/>
              <a:buChar char="§"/>
            </a:pPr>
            <a:r>
              <a:rPr lang="en-US" dirty="0"/>
              <a:t>Single Source Accountability</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6762" y="991294"/>
            <a:ext cx="3657600" cy="117957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2581" y="2389499"/>
            <a:ext cx="1665962" cy="117864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425" y="4081694"/>
            <a:ext cx="4228578" cy="246667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425" y="480277"/>
            <a:ext cx="3322815" cy="3060487"/>
          </a:xfrm>
          <a:prstGeom prst="rect">
            <a:avLst/>
          </a:prstGeom>
        </p:spPr>
      </p:pic>
      <p:sp>
        <p:nvSpPr>
          <p:cNvPr id="11" name="TextBox 10">
            <a:extLst>
              <a:ext uri="{FF2B5EF4-FFF2-40B4-BE49-F238E27FC236}">
                <a16:creationId xmlns:a16="http://schemas.microsoft.com/office/drawing/2014/main" id="{D21C9F91-B118-45B4-BE2C-BDDC43AB2D91}"/>
              </a:ext>
            </a:extLst>
          </p:cNvPr>
          <p:cNvSpPr txBox="1"/>
          <p:nvPr/>
        </p:nvSpPr>
        <p:spPr>
          <a:xfrm>
            <a:off x="5550363" y="4081694"/>
            <a:ext cx="4221272" cy="584775"/>
          </a:xfrm>
          <a:prstGeom prst="rect">
            <a:avLst/>
          </a:prstGeom>
          <a:noFill/>
        </p:spPr>
        <p:txBody>
          <a:bodyPr wrap="square" rtlCol="0">
            <a:spAutoFit/>
          </a:bodyPr>
          <a:lstStyle/>
          <a:p>
            <a:pPr algn="ctr"/>
            <a:r>
              <a:rPr lang="en-US" sz="3200" u="sng" dirty="0"/>
              <a:t>Contact Us</a:t>
            </a:r>
          </a:p>
        </p:txBody>
      </p:sp>
      <p:sp>
        <p:nvSpPr>
          <p:cNvPr id="2" name="TextBox 1">
            <a:extLst>
              <a:ext uri="{FF2B5EF4-FFF2-40B4-BE49-F238E27FC236}">
                <a16:creationId xmlns:a16="http://schemas.microsoft.com/office/drawing/2014/main" id="{9E255F68-9A5E-446E-AFA1-C0BFEEDD905A}"/>
              </a:ext>
            </a:extLst>
          </p:cNvPr>
          <p:cNvSpPr txBox="1"/>
          <p:nvPr/>
        </p:nvSpPr>
        <p:spPr>
          <a:xfrm>
            <a:off x="5576925" y="4666469"/>
            <a:ext cx="2217774" cy="923330"/>
          </a:xfrm>
          <a:prstGeom prst="rect">
            <a:avLst/>
          </a:prstGeom>
          <a:noFill/>
        </p:spPr>
        <p:txBody>
          <a:bodyPr wrap="square" rtlCol="0">
            <a:spAutoFit/>
          </a:bodyPr>
          <a:lstStyle/>
          <a:p>
            <a:r>
              <a:rPr lang="en-US" i="1" dirty="0"/>
              <a:t>email</a:t>
            </a:r>
            <a:endParaRPr lang="en-US" i="1" dirty="0">
              <a:hlinkClick r:id="rId6"/>
            </a:endParaRPr>
          </a:p>
          <a:p>
            <a:r>
              <a:rPr lang="en-US" dirty="0">
                <a:hlinkClick r:id="rId6"/>
              </a:rPr>
              <a:t>support@tanfel.com</a:t>
            </a:r>
            <a:endParaRPr lang="en-US" dirty="0"/>
          </a:p>
          <a:p>
            <a:endParaRPr lang="en-US" dirty="0"/>
          </a:p>
        </p:txBody>
      </p:sp>
      <p:sp>
        <p:nvSpPr>
          <p:cNvPr id="13" name="TextBox 12">
            <a:extLst>
              <a:ext uri="{FF2B5EF4-FFF2-40B4-BE49-F238E27FC236}">
                <a16:creationId xmlns:a16="http://schemas.microsoft.com/office/drawing/2014/main" id="{7C5F70D5-B710-4D98-9A76-7298D4D934CA}"/>
              </a:ext>
            </a:extLst>
          </p:cNvPr>
          <p:cNvSpPr txBox="1"/>
          <p:nvPr/>
        </p:nvSpPr>
        <p:spPr>
          <a:xfrm>
            <a:off x="8066762" y="4666469"/>
            <a:ext cx="2463307" cy="923330"/>
          </a:xfrm>
          <a:prstGeom prst="rect">
            <a:avLst/>
          </a:prstGeom>
          <a:noFill/>
        </p:spPr>
        <p:txBody>
          <a:bodyPr wrap="square" rtlCol="0">
            <a:spAutoFit/>
          </a:bodyPr>
          <a:lstStyle/>
          <a:p>
            <a:r>
              <a:rPr lang="en-US" i="1" dirty="0"/>
              <a:t>phone</a:t>
            </a:r>
          </a:p>
          <a:p>
            <a:r>
              <a:rPr lang="en-US" dirty="0"/>
              <a:t>(760) 720-9632</a:t>
            </a:r>
          </a:p>
          <a:p>
            <a:endParaRPr lang="en-US" dirty="0"/>
          </a:p>
        </p:txBody>
      </p:sp>
      <p:sp>
        <p:nvSpPr>
          <p:cNvPr id="14" name="TextBox 13">
            <a:extLst>
              <a:ext uri="{FF2B5EF4-FFF2-40B4-BE49-F238E27FC236}">
                <a16:creationId xmlns:a16="http://schemas.microsoft.com/office/drawing/2014/main" id="{556BF9C9-521F-40E1-817F-F9238F4BA385}"/>
              </a:ext>
            </a:extLst>
          </p:cNvPr>
          <p:cNvSpPr txBox="1"/>
          <p:nvPr/>
        </p:nvSpPr>
        <p:spPr>
          <a:xfrm>
            <a:off x="6563045" y="5354734"/>
            <a:ext cx="2463307" cy="1477328"/>
          </a:xfrm>
          <a:prstGeom prst="rect">
            <a:avLst/>
          </a:prstGeom>
          <a:noFill/>
        </p:spPr>
        <p:txBody>
          <a:bodyPr wrap="square" rtlCol="0">
            <a:spAutoFit/>
          </a:bodyPr>
          <a:lstStyle/>
          <a:p>
            <a:r>
              <a:rPr lang="en-US" i="1" dirty="0"/>
              <a:t>address</a:t>
            </a:r>
          </a:p>
          <a:p>
            <a:r>
              <a:rPr lang="en-US" dirty="0"/>
              <a:t>1945 Camino Vida Roble</a:t>
            </a:r>
          </a:p>
          <a:p>
            <a:r>
              <a:rPr lang="en-US" dirty="0"/>
              <a:t>Suite J</a:t>
            </a:r>
          </a:p>
          <a:p>
            <a:r>
              <a:rPr lang="en-US" dirty="0"/>
              <a:t>Carlsbad, CA 92008</a:t>
            </a:r>
          </a:p>
          <a:p>
            <a:endParaRPr lang="en-US" dirty="0"/>
          </a:p>
        </p:txBody>
      </p:sp>
    </p:spTree>
    <p:extLst>
      <p:ext uri="{BB962C8B-B14F-4D97-AF65-F5344CB8AC3E}">
        <p14:creationId xmlns:p14="http://schemas.microsoft.com/office/powerpoint/2010/main" val="545484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3887" y="1255751"/>
            <a:ext cx="4637988" cy="2585323"/>
          </a:xfrm>
          <a:prstGeom prst="rect">
            <a:avLst/>
          </a:prstGeom>
          <a:noFill/>
        </p:spPr>
        <p:txBody>
          <a:bodyPr wrap="square" rtlCol="0">
            <a:spAutoFit/>
          </a:bodyPr>
          <a:lstStyle/>
          <a:p>
            <a:pPr algn="ctr"/>
            <a:r>
              <a:rPr lang="en-US" dirty="0">
                <a:solidFill>
                  <a:schemeClr val="tx1"/>
                </a:solidFill>
              </a:rPr>
              <a:t>Tanfel strives to provide the best product and value to its customers.  Quality and on-time delivery is supported by integrity and outstanding service. We will maintain an effective Quality Management System in order to meet and exceed our customers’ requirements. We believe in employees’ involvement, continual improvement, and proactive teamwork with our partners.  </a:t>
            </a:r>
          </a:p>
        </p:txBody>
      </p:sp>
      <p:sp>
        <p:nvSpPr>
          <p:cNvPr id="6" name="TextBox 5"/>
          <p:cNvSpPr txBox="1"/>
          <p:nvPr/>
        </p:nvSpPr>
        <p:spPr>
          <a:xfrm>
            <a:off x="7227216" y="6235483"/>
            <a:ext cx="3450211" cy="369332"/>
          </a:xfrm>
          <a:prstGeom prst="rect">
            <a:avLst/>
          </a:prstGeom>
          <a:noFill/>
        </p:spPr>
        <p:txBody>
          <a:bodyPr wrap="square" rtlCol="0">
            <a:spAutoFit/>
          </a:bodyPr>
          <a:lstStyle/>
          <a:p>
            <a:pPr algn="ctr"/>
            <a:r>
              <a:rPr lang="en-US" dirty="0"/>
              <a:t>Tanfel is ISO 9001:2015 certified</a:t>
            </a:r>
          </a:p>
        </p:txBody>
      </p:sp>
      <p:sp>
        <p:nvSpPr>
          <p:cNvPr id="7" name="TextBox 6"/>
          <p:cNvSpPr txBox="1"/>
          <p:nvPr/>
        </p:nvSpPr>
        <p:spPr>
          <a:xfrm>
            <a:off x="1140641" y="626677"/>
            <a:ext cx="3544477" cy="461665"/>
          </a:xfrm>
          <a:prstGeom prst="rect">
            <a:avLst/>
          </a:prstGeom>
          <a:noFill/>
        </p:spPr>
        <p:txBody>
          <a:bodyPr wrap="square" rtlCol="0">
            <a:spAutoFit/>
          </a:bodyPr>
          <a:lstStyle/>
          <a:p>
            <a:pPr algn="ctr"/>
            <a:r>
              <a:rPr lang="en-US" sz="2400" u="sng" dirty="0"/>
              <a:t>Quality Policy</a:t>
            </a:r>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8768" y="4462245"/>
            <a:ext cx="4848225"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2C463D51-D6BE-490B-9161-3ED5B2C07EC1}"/>
              </a:ext>
            </a:extLst>
          </p:cNvPr>
          <p:cNvPicPr>
            <a:picLocks noChangeAspect="1"/>
          </p:cNvPicPr>
          <p:nvPr/>
        </p:nvPicPr>
        <p:blipFill>
          <a:blip r:embed="rId3"/>
          <a:stretch>
            <a:fillRect/>
          </a:stretch>
        </p:blipFill>
        <p:spPr>
          <a:xfrm>
            <a:off x="6734011" y="351741"/>
            <a:ext cx="4436620" cy="5769657"/>
          </a:xfrm>
          <a:prstGeom prst="rect">
            <a:avLst/>
          </a:prstGeom>
        </p:spPr>
      </p:pic>
    </p:spTree>
    <p:extLst>
      <p:ext uri="{BB962C8B-B14F-4D97-AF65-F5344CB8AC3E}">
        <p14:creationId xmlns:p14="http://schemas.microsoft.com/office/powerpoint/2010/main" val="911633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3269" y="2514438"/>
            <a:ext cx="2686639" cy="461665"/>
          </a:xfrm>
          <a:prstGeom prst="rect">
            <a:avLst/>
          </a:prstGeom>
          <a:noFill/>
        </p:spPr>
        <p:txBody>
          <a:bodyPr wrap="square" rtlCol="0">
            <a:spAutoFit/>
          </a:bodyPr>
          <a:lstStyle/>
          <a:p>
            <a:pPr algn="ctr"/>
            <a:r>
              <a:rPr lang="en-US" sz="2400" u="sng" dirty="0"/>
              <a:t>Mission Statement</a:t>
            </a:r>
          </a:p>
        </p:txBody>
      </p:sp>
      <p:sp>
        <p:nvSpPr>
          <p:cNvPr id="5" name="TextBox 4"/>
          <p:cNvSpPr txBox="1"/>
          <p:nvPr/>
        </p:nvSpPr>
        <p:spPr>
          <a:xfrm>
            <a:off x="6573516" y="2976103"/>
            <a:ext cx="5326144" cy="369332"/>
          </a:xfrm>
          <a:prstGeom prst="rect">
            <a:avLst/>
          </a:prstGeom>
          <a:noFill/>
        </p:spPr>
        <p:txBody>
          <a:bodyPr wrap="square" rtlCol="0">
            <a:spAutoFit/>
          </a:bodyPr>
          <a:lstStyle/>
          <a:p>
            <a:pPr algn="ctr"/>
            <a:r>
              <a:rPr lang="en-US" dirty="0">
                <a:solidFill>
                  <a:schemeClr val="tx1"/>
                </a:solidFill>
              </a:rPr>
              <a:t>Superior service at every stage for our customers</a:t>
            </a:r>
            <a:endParaRPr lang="en-US" dirty="0"/>
          </a:p>
        </p:txBody>
      </p:sp>
      <p:sp>
        <p:nvSpPr>
          <p:cNvPr id="6" name="TextBox 5"/>
          <p:cNvSpPr txBox="1"/>
          <p:nvPr/>
        </p:nvSpPr>
        <p:spPr>
          <a:xfrm>
            <a:off x="8458877" y="3807100"/>
            <a:ext cx="1555422" cy="461665"/>
          </a:xfrm>
          <a:prstGeom prst="rect">
            <a:avLst/>
          </a:prstGeom>
          <a:noFill/>
        </p:spPr>
        <p:txBody>
          <a:bodyPr wrap="square" rtlCol="0">
            <a:spAutoFit/>
          </a:bodyPr>
          <a:lstStyle/>
          <a:p>
            <a:pPr algn="ctr"/>
            <a:r>
              <a:rPr lang="en-US" sz="2400" u="sng" dirty="0"/>
              <a:t>Values</a:t>
            </a:r>
          </a:p>
        </p:txBody>
      </p:sp>
      <p:sp>
        <p:nvSpPr>
          <p:cNvPr id="7" name="TextBox 6"/>
          <p:cNvSpPr txBox="1"/>
          <p:nvPr/>
        </p:nvSpPr>
        <p:spPr>
          <a:xfrm>
            <a:off x="7130795" y="4476221"/>
            <a:ext cx="4211585" cy="1200329"/>
          </a:xfrm>
          <a:prstGeom prst="rect">
            <a:avLst/>
          </a:prstGeom>
          <a:noFill/>
        </p:spPr>
        <p:txBody>
          <a:bodyPr wrap="square" rtlCol="0">
            <a:spAutoFit/>
          </a:bodyPr>
          <a:lstStyle/>
          <a:p>
            <a:pPr algn="ctr">
              <a:defRPr/>
            </a:pPr>
            <a:r>
              <a:rPr lang="en-US" dirty="0"/>
              <a:t>Make the best product.  Provide a good value to our customers.</a:t>
            </a:r>
          </a:p>
          <a:p>
            <a:pPr algn="ctr">
              <a:defRPr/>
            </a:pPr>
            <a:r>
              <a:rPr lang="en-US" dirty="0"/>
              <a:t>Maintain the highest standards and integrity.</a:t>
            </a:r>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8034" y="532293"/>
            <a:ext cx="4837113"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68" y="3960689"/>
            <a:ext cx="6099144" cy="2231394"/>
          </a:xfrm>
          <a:prstGeom prst="rect">
            <a:avLst/>
          </a:prstGeom>
        </p:spPr>
      </p:pic>
      <p:sp>
        <p:nvSpPr>
          <p:cNvPr id="11" name="TextBox 10"/>
          <p:cNvSpPr txBox="1"/>
          <p:nvPr/>
        </p:nvSpPr>
        <p:spPr>
          <a:xfrm>
            <a:off x="306368" y="4000010"/>
            <a:ext cx="2752627" cy="1754326"/>
          </a:xfrm>
          <a:prstGeom prst="rect">
            <a:avLst/>
          </a:prstGeom>
          <a:noFill/>
        </p:spPr>
        <p:txBody>
          <a:bodyPr wrap="square" rtlCol="0">
            <a:spAutoFit/>
          </a:bodyPr>
          <a:lstStyle/>
          <a:p>
            <a:r>
              <a:rPr lang="en-US" sz="1350" dirty="0">
                <a:solidFill>
                  <a:schemeClr val="bg1">
                    <a:lumMod val="75000"/>
                    <a:lumOff val="25000"/>
                  </a:schemeClr>
                </a:solidFill>
                <a:latin typeface="Arial" panose="020B0604020202020204" pitchFamily="34" charset="0"/>
                <a:cs typeface="Arial" panose="020B0604020202020204" pitchFamily="34" charset="0"/>
              </a:rPr>
              <a:t>Our combination of </a:t>
            </a:r>
            <a:r>
              <a:rPr lang="en-US" sz="1350" b="1" dirty="0">
                <a:solidFill>
                  <a:schemeClr val="bg1">
                    <a:lumMod val="75000"/>
                    <a:lumOff val="25000"/>
                  </a:schemeClr>
                </a:solidFill>
                <a:latin typeface="Arial" panose="020B0604020202020204" pitchFamily="34" charset="0"/>
                <a:cs typeface="Arial" panose="020B0604020202020204" pitchFamily="34" charset="0"/>
              </a:rPr>
              <a:t>world class </a:t>
            </a:r>
            <a:r>
              <a:rPr lang="en-US" sz="1350" i="1" dirty="0">
                <a:solidFill>
                  <a:schemeClr val="bg1">
                    <a:lumMod val="75000"/>
                    <a:lumOff val="25000"/>
                  </a:schemeClr>
                </a:solidFill>
                <a:latin typeface="Arial" panose="020B0604020202020204" pitchFamily="34" charset="0"/>
                <a:cs typeface="Arial" panose="020B0604020202020204" pitchFamily="34" charset="0"/>
              </a:rPr>
              <a:t>manufacturing</a:t>
            </a:r>
            <a:r>
              <a:rPr lang="en-US" sz="1350" dirty="0">
                <a:solidFill>
                  <a:schemeClr val="bg1">
                    <a:lumMod val="75000"/>
                    <a:lumOff val="25000"/>
                  </a:schemeClr>
                </a:solidFill>
                <a:latin typeface="Arial" panose="020B0604020202020204" pitchFamily="34" charset="0"/>
                <a:cs typeface="Arial" panose="020B0604020202020204" pitchFamily="34" charset="0"/>
              </a:rPr>
              <a:t>, </a:t>
            </a:r>
            <a:r>
              <a:rPr lang="en-US" sz="1350" i="1" dirty="0">
                <a:solidFill>
                  <a:schemeClr val="bg1">
                    <a:lumMod val="75000"/>
                    <a:lumOff val="25000"/>
                  </a:schemeClr>
                </a:solidFill>
                <a:latin typeface="Arial" panose="020B0604020202020204" pitchFamily="34" charset="0"/>
                <a:cs typeface="Arial" panose="020B0604020202020204" pitchFamily="34" charset="0"/>
              </a:rPr>
              <a:t>engineering support</a:t>
            </a:r>
            <a:r>
              <a:rPr lang="en-US" sz="1350" dirty="0">
                <a:solidFill>
                  <a:schemeClr val="bg1">
                    <a:lumMod val="75000"/>
                    <a:lumOff val="25000"/>
                  </a:schemeClr>
                </a:solidFill>
                <a:latin typeface="Arial" panose="020B0604020202020204" pitchFamily="34" charset="0"/>
                <a:cs typeface="Arial" panose="020B0604020202020204" pitchFamily="34" charset="0"/>
              </a:rPr>
              <a:t>, </a:t>
            </a:r>
            <a:r>
              <a:rPr lang="en-US" sz="1350" i="1" dirty="0">
                <a:solidFill>
                  <a:schemeClr val="bg1">
                    <a:lumMod val="75000"/>
                    <a:lumOff val="25000"/>
                  </a:schemeClr>
                </a:solidFill>
                <a:latin typeface="Arial" panose="020B0604020202020204" pitchFamily="34" charset="0"/>
                <a:cs typeface="Arial" panose="020B0604020202020204" pitchFamily="34" charset="0"/>
              </a:rPr>
              <a:t>warehouse</a:t>
            </a:r>
            <a:r>
              <a:rPr lang="en-US" sz="1350" dirty="0">
                <a:solidFill>
                  <a:schemeClr val="bg1">
                    <a:lumMod val="75000"/>
                    <a:lumOff val="25000"/>
                  </a:schemeClr>
                </a:solidFill>
                <a:latin typeface="Arial" panose="020B0604020202020204" pitchFamily="34" charset="0"/>
                <a:cs typeface="Arial" panose="020B0604020202020204" pitchFamily="34" charset="0"/>
              </a:rPr>
              <a:t> and </a:t>
            </a:r>
            <a:r>
              <a:rPr lang="en-US" sz="1350" i="1" dirty="0">
                <a:solidFill>
                  <a:schemeClr val="bg1">
                    <a:lumMod val="75000"/>
                    <a:lumOff val="25000"/>
                  </a:schemeClr>
                </a:solidFill>
                <a:latin typeface="Arial" panose="020B0604020202020204" pitchFamily="34" charset="0"/>
                <a:cs typeface="Arial" panose="020B0604020202020204" pitchFamily="34" charset="0"/>
              </a:rPr>
              <a:t>logistics services </a:t>
            </a:r>
            <a:r>
              <a:rPr lang="en-US" sz="1350" dirty="0">
                <a:solidFill>
                  <a:schemeClr val="bg1">
                    <a:lumMod val="75000"/>
                    <a:lumOff val="25000"/>
                  </a:schemeClr>
                </a:solidFill>
                <a:latin typeface="Arial" panose="020B0604020202020204" pitchFamily="34" charset="0"/>
                <a:cs typeface="Arial" panose="020B0604020202020204" pitchFamily="34" charset="0"/>
              </a:rPr>
              <a:t>and </a:t>
            </a:r>
            <a:r>
              <a:rPr lang="en-US" sz="1350" i="1" dirty="0">
                <a:solidFill>
                  <a:schemeClr val="bg1">
                    <a:lumMod val="75000"/>
                    <a:lumOff val="25000"/>
                  </a:schemeClr>
                </a:solidFill>
                <a:latin typeface="Arial" panose="020B0604020202020204" pitchFamily="34" charset="0"/>
                <a:cs typeface="Arial" panose="020B0604020202020204" pitchFamily="34" charset="0"/>
              </a:rPr>
              <a:t>project </a:t>
            </a:r>
          </a:p>
          <a:p>
            <a:r>
              <a:rPr lang="en-US" sz="1350" i="1" dirty="0">
                <a:solidFill>
                  <a:schemeClr val="bg1">
                    <a:lumMod val="75000"/>
                    <a:lumOff val="25000"/>
                  </a:schemeClr>
                </a:solidFill>
                <a:latin typeface="Arial" panose="020B0604020202020204" pitchFamily="34" charset="0"/>
                <a:cs typeface="Arial" panose="020B0604020202020204" pitchFamily="34" charset="0"/>
              </a:rPr>
              <a:t>management</a:t>
            </a:r>
            <a:r>
              <a:rPr lang="en-US" sz="1350" dirty="0">
                <a:solidFill>
                  <a:schemeClr val="bg1">
                    <a:lumMod val="75000"/>
                    <a:lumOff val="25000"/>
                  </a:schemeClr>
                </a:solidFill>
                <a:latin typeface="Arial" panose="020B0604020202020204" pitchFamily="34" charset="0"/>
                <a:cs typeface="Arial" panose="020B0604020202020204" pitchFamily="34" charset="0"/>
              </a:rPr>
              <a:t>, </a:t>
            </a:r>
          </a:p>
          <a:p>
            <a:r>
              <a:rPr lang="en-US" sz="1350" dirty="0">
                <a:solidFill>
                  <a:schemeClr val="bg1">
                    <a:lumMod val="75000"/>
                    <a:lumOff val="25000"/>
                  </a:schemeClr>
                </a:solidFill>
                <a:latin typeface="Arial" panose="020B0604020202020204" pitchFamily="34" charset="0"/>
                <a:cs typeface="Arial" panose="020B0604020202020204" pitchFamily="34" charset="0"/>
              </a:rPr>
              <a:t>work with you </a:t>
            </a:r>
          </a:p>
          <a:p>
            <a:r>
              <a:rPr lang="en-US" sz="1350" dirty="0">
                <a:solidFill>
                  <a:schemeClr val="bg1">
                    <a:lumMod val="75000"/>
                    <a:lumOff val="25000"/>
                  </a:schemeClr>
                </a:solidFill>
                <a:latin typeface="Arial" panose="020B0604020202020204" pitchFamily="34" charset="0"/>
                <a:cs typeface="Arial" panose="020B0604020202020204" pitchFamily="34" charset="0"/>
              </a:rPr>
              <a:t>from </a:t>
            </a:r>
            <a:r>
              <a:rPr lang="en-US" sz="1350" b="1" dirty="0">
                <a:solidFill>
                  <a:schemeClr val="bg1">
                    <a:lumMod val="75000"/>
                    <a:lumOff val="25000"/>
                  </a:schemeClr>
                </a:solidFill>
                <a:latin typeface="Arial" panose="020B0604020202020204" pitchFamily="34" charset="0"/>
                <a:cs typeface="Arial" panose="020B0604020202020204" pitchFamily="34" charset="0"/>
              </a:rPr>
              <a:t>prototype</a:t>
            </a:r>
            <a:r>
              <a:rPr lang="en-US" sz="1350" dirty="0">
                <a:solidFill>
                  <a:schemeClr val="bg1">
                    <a:lumMod val="75000"/>
                    <a:lumOff val="25000"/>
                  </a:schemeClr>
                </a:solidFill>
                <a:latin typeface="Arial" panose="020B0604020202020204" pitchFamily="34" charset="0"/>
                <a:cs typeface="Arial" panose="020B0604020202020204" pitchFamily="34" charset="0"/>
              </a:rPr>
              <a:t> </a:t>
            </a:r>
          </a:p>
          <a:p>
            <a:r>
              <a:rPr lang="en-US" sz="1350" dirty="0">
                <a:solidFill>
                  <a:schemeClr val="bg1">
                    <a:lumMod val="75000"/>
                    <a:lumOff val="25000"/>
                  </a:schemeClr>
                </a:solidFill>
                <a:latin typeface="Arial" panose="020B0604020202020204" pitchFamily="34" charset="0"/>
                <a:cs typeface="Arial" panose="020B0604020202020204" pitchFamily="34" charset="0"/>
              </a:rPr>
              <a:t>to large </a:t>
            </a:r>
            <a:r>
              <a:rPr lang="en-US" sz="1350" b="1" dirty="0">
                <a:solidFill>
                  <a:schemeClr val="bg1">
                    <a:lumMod val="75000"/>
                    <a:lumOff val="25000"/>
                  </a:schemeClr>
                </a:solidFill>
                <a:latin typeface="Arial" panose="020B0604020202020204" pitchFamily="34" charset="0"/>
                <a:cs typeface="Arial" panose="020B0604020202020204" pitchFamily="34" charset="0"/>
              </a:rPr>
              <a:t>production</a:t>
            </a:r>
            <a:r>
              <a:rPr lang="en-US" sz="1350" dirty="0">
                <a:solidFill>
                  <a:schemeClr val="bg1">
                    <a:lumMod val="75000"/>
                    <a:lumOff val="25000"/>
                  </a:schemeClr>
                </a:solidFill>
                <a:latin typeface="Arial" panose="020B0604020202020204" pitchFamily="34" charset="0"/>
                <a:cs typeface="Arial" panose="020B0604020202020204" pitchFamily="34" charset="0"/>
              </a:rPr>
              <a:t>.</a:t>
            </a:r>
          </a:p>
        </p:txBody>
      </p:sp>
      <p:sp>
        <p:nvSpPr>
          <p:cNvPr id="2" name="TextBox 1"/>
          <p:cNvSpPr txBox="1"/>
          <p:nvPr/>
        </p:nvSpPr>
        <p:spPr>
          <a:xfrm>
            <a:off x="306368" y="338203"/>
            <a:ext cx="6267148" cy="3468897"/>
          </a:xfrm>
          <a:prstGeom prst="rect">
            <a:avLst/>
          </a:prstGeom>
          <a:noFill/>
        </p:spPr>
        <p:txBody>
          <a:bodyPr wrap="square" rtlCol="0">
            <a:spAutoFit/>
          </a:bodyPr>
          <a:lstStyle/>
          <a:p>
            <a:r>
              <a:rPr lang="en-US" dirty="0"/>
              <a:t>Our strong supply chain solutions include:</a:t>
            </a:r>
          </a:p>
          <a:p>
            <a:r>
              <a:rPr lang="en-US" b="1" dirty="0"/>
              <a:t>Stocking, Warehousing, Delivery &amp; Distribution Programs to fit your needs</a:t>
            </a:r>
            <a:r>
              <a:rPr lang="en-US" dirty="0"/>
              <a:t>.</a:t>
            </a:r>
          </a:p>
          <a:p>
            <a:endParaRPr lang="en-US" b="1" dirty="0"/>
          </a:p>
          <a:p>
            <a:r>
              <a:rPr lang="en-US" dirty="0"/>
              <a:t>Tanfel parts are used by many leading companies in a number of industries including: </a:t>
            </a:r>
          </a:p>
          <a:p>
            <a:r>
              <a:rPr lang="en-US" b="1" dirty="0"/>
              <a:t>Medical, Government / Military, Automotive, Lighting, Health &amp; Fitness, Communication, Consumer Electronics, Instrumentation &amp; many more.</a:t>
            </a:r>
          </a:p>
          <a:p>
            <a:endParaRPr lang="en-US" b="1" dirty="0"/>
          </a:p>
          <a:p>
            <a:r>
              <a:rPr lang="en-US" dirty="0"/>
              <a:t>We are confident that we can deliver your parts efficiently from your innovative design to a delivered end-product at your dock.</a:t>
            </a:r>
          </a:p>
        </p:txBody>
      </p:sp>
    </p:spTree>
    <p:extLst>
      <p:ext uri="{BB962C8B-B14F-4D97-AF65-F5344CB8AC3E}">
        <p14:creationId xmlns:p14="http://schemas.microsoft.com/office/powerpoint/2010/main" val="3549518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60108" y="113122"/>
            <a:ext cx="3487493" cy="461665"/>
          </a:xfrm>
          <a:prstGeom prst="rect">
            <a:avLst/>
          </a:prstGeom>
          <a:noFill/>
        </p:spPr>
        <p:txBody>
          <a:bodyPr wrap="none" rtlCol="0">
            <a:spAutoFit/>
          </a:bodyPr>
          <a:lstStyle/>
          <a:p>
            <a:r>
              <a:rPr lang="en-US" sz="2400" u="sng" dirty="0"/>
              <a:t>Tanfel Capabilities Include</a:t>
            </a:r>
          </a:p>
        </p:txBody>
      </p:sp>
      <p:pic>
        <p:nvPicPr>
          <p:cNvPr id="2" name="Picture 1">
            <a:extLst>
              <a:ext uri="{FF2B5EF4-FFF2-40B4-BE49-F238E27FC236}">
                <a16:creationId xmlns:a16="http://schemas.microsoft.com/office/drawing/2014/main" id="{BF62BECA-0D6E-4C86-829B-D3A659246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3575" y="578264"/>
            <a:ext cx="9524850" cy="61631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85201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6626" y="263951"/>
            <a:ext cx="1998483" cy="584775"/>
          </a:xfrm>
          <a:prstGeom prst="rect">
            <a:avLst/>
          </a:prstGeom>
          <a:noFill/>
        </p:spPr>
        <p:txBody>
          <a:bodyPr wrap="square" rtlCol="0">
            <a:spAutoFit/>
          </a:bodyPr>
          <a:lstStyle/>
          <a:p>
            <a:r>
              <a:rPr lang="en-US" sz="3200" dirty="0"/>
              <a:t>Stamping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39888" y="690802"/>
            <a:ext cx="3746841" cy="211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5595" y="3387882"/>
            <a:ext cx="3281134" cy="2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797" y="3789575"/>
            <a:ext cx="4147169" cy="2851607"/>
          </a:xfrm>
          <a:prstGeom prst="rect">
            <a:avLst/>
          </a:prstGeom>
        </p:spPr>
      </p:pic>
      <p:sp>
        <p:nvSpPr>
          <p:cNvPr id="8" name="TextBox 7"/>
          <p:cNvSpPr txBox="1"/>
          <p:nvPr/>
        </p:nvSpPr>
        <p:spPr>
          <a:xfrm>
            <a:off x="505797" y="848726"/>
            <a:ext cx="7195901" cy="1400383"/>
          </a:xfrm>
          <a:prstGeom prst="rect">
            <a:avLst/>
          </a:prstGeom>
          <a:noFill/>
        </p:spPr>
        <p:txBody>
          <a:bodyPr wrap="square" rtlCol="0">
            <a:spAutoFit/>
          </a:bodyPr>
          <a:lstStyle/>
          <a:p>
            <a:pPr marL="285750" indent="-285750">
              <a:buFont typeface="Wingdings" panose="05000000000000000000" pitchFamily="2" charset="2"/>
              <a:buChar char="§"/>
              <a:defRPr/>
            </a:pPr>
            <a:r>
              <a:rPr lang="en-US" sz="1700" dirty="0"/>
              <a:t>Materials: Aluminum, Copper, Zinc, Nickel / Nickel alloy, Steel</a:t>
            </a:r>
          </a:p>
          <a:p>
            <a:pPr marL="285750" indent="-285750">
              <a:buFont typeface="Wingdings" panose="05000000000000000000" pitchFamily="2" charset="2"/>
              <a:buChar char="§"/>
              <a:defRPr/>
            </a:pPr>
            <a:r>
              <a:rPr lang="en-US" sz="1700" dirty="0"/>
              <a:t>Progressive die,  single die, deep draw, turret punch, bending, laser cutting</a:t>
            </a:r>
          </a:p>
          <a:p>
            <a:pPr marL="285750" indent="-285750">
              <a:buFont typeface="Wingdings" panose="05000000000000000000" pitchFamily="2" charset="2"/>
              <a:buChar char="§"/>
              <a:defRPr/>
            </a:pPr>
            <a:r>
              <a:rPr lang="en-US" sz="1700" dirty="0"/>
              <a:t>Secondary Operations:  Drilling / Tapping, CNC Machining, Grinding,</a:t>
            </a:r>
            <a:br>
              <a:rPr lang="en-US" sz="1700" dirty="0"/>
            </a:br>
            <a:r>
              <a:rPr lang="en-US" sz="1700" dirty="0"/>
              <a:t>EDM cutting ,Heat treating / Stress relieving, Welding, Anodizing,</a:t>
            </a:r>
            <a:br>
              <a:rPr lang="en-US" sz="1700" dirty="0"/>
            </a:br>
            <a:r>
              <a:rPr lang="en-US" sz="1700" dirty="0"/>
              <a:t>Electroplating</a:t>
            </a:r>
          </a:p>
        </p:txBody>
      </p:sp>
      <p:graphicFrame>
        <p:nvGraphicFramePr>
          <p:cNvPr id="9" name="Table 8"/>
          <p:cNvGraphicFramePr>
            <a:graphicFrameLocks noGrp="1"/>
          </p:cNvGraphicFramePr>
          <p:nvPr>
            <p:extLst>
              <p:ext uri="{D42A27DB-BD31-4B8C-83A1-F6EECF244321}">
                <p14:modId xmlns:p14="http://schemas.microsoft.com/office/powerpoint/2010/main" val="1405366449"/>
              </p:ext>
            </p:extLst>
          </p:nvPr>
        </p:nvGraphicFramePr>
        <p:xfrm>
          <a:off x="4835949" y="3789575"/>
          <a:ext cx="3327664" cy="2851607"/>
        </p:xfrm>
        <a:graphic>
          <a:graphicData uri="http://schemas.openxmlformats.org/drawingml/2006/table">
            <a:tbl>
              <a:tblPr firstRow="1" bandRow="1">
                <a:tableStyleId>{5C22544A-7EE6-4342-B048-85BDC9FD1C3A}</a:tableStyleId>
              </a:tblPr>
              <a:tblGrid>
                <a:gridCol w="1663832">
                  <a:extLst>
                    <a:ext uri="{9D8B030D-6E8A-4147-A177-3AD203B41FA5}">
                      <a16:colId xmlns:a16="http://schemas.microsoft.com/office/drawing/2014/main" val="20000"/>
                    </a:ext>
                  </a:extLst>
                </a:gridCol>
                <a:gridCol w="1663832">
                  <a:extLst>
                    <a:ext uri="{9D8B030D-6E8A-4147-A177-3AD203B41FA5}">
                      <a16:colId xmlns:a16="http://schemas.microsoft.com/office/drawing/2014/main" val="20001"/>
                    </a:ext>
                  </a:extLst>
                </a:gridCol>
              </a:tblGrid>
              <a:tr h="384491">
                <a:tc>
                  <a:txBody>
                    <a:bodyPr/>
                    <a:lstStyle/>
                    <a:p>
                      <a:r>
                        <a:rPr lang="en-US" sz="1800" dirty="0"/>
                        <a:t>Category</a:t>
                      </a:r>
                    </a:p>
                  </a:txBody>
                  <a:tcPr marL="91427" marR="91427" marT="45691" marB="45691"/>
                </a:tc>
                <a:tc>
                  <a:txBody>
                    <a:bodyPr/>
                    <a:lstStyle/>
                    <a:p>
                      <a:r>
                        <a:rPr lang="en-US" sz="1800" dirty="0"/>
                        <a:t>Tolerance</a:t>
                      </a:r>
                    </a:p>
                  </a:txBody>
                  <a:tcPr marL="91427" marR="91427" marT="45691" marB="45691"/>
                </a:tc>
                <a:extLst>
                  <a:ext uri="{0D108BD9-81ED-4DB2-BD59-A6C34878D82A}">
                    <a16:rowId xmlns:a16="http://schemas.microsoft.com/office/drawing/2014/main" val="10000"/>
                  </a:ext>
                </a:extLst>
              </a:tr>
              <a:tr h="320399">
                <a:tc>
                  <a:txBody>
                    <a:bodyPr/>
                    <a:lstStyle/>
                    <a:p>
                      <a:r>
                        <a:rPr lang="en-US" sz="1400" dirty="0"/>
                        <a:t>Blanking &amp; Piercing</a:t>
                      </a:r>
                    </a:p>
                  </a:txBody>
                  <a:tcPr marL="91427" marR="91427" marT="45691" marB="45691"/>
                </a:tc>
                <a:tc>
                  <a:txBody>
                    <a:bodyPr/>
                    <a:lstStyle/>
                    <a:p>
                      <a:r>
                        <a:rPr lang="en-US" sz="1400" dirty="0"/>
                        <a:t>+/-</a:t>
                      </a:r>
                      <a:r>
                        <a:rPr lang="en-US" sz="1400" baseline="0" dirty="0"/>
                        <a:t> 0.01mm</a:t>
                      </a:r>
                      <a:endParaRPr lang="en-US" sz="1400" dirty="0"/>
                    </a:p>
                  </a:txBody>
                  <a:tcPr marL="91427" marR="91427" marT="45691" marB="45691"/>
                </a:tc>
                <a:extLst>
                  <a:ext uri="{0D108BD9-81ED-4DB2-BD59-A6C34878D82A}">
                    <a16:rowId xmlns:a16="http://schemas.microsoft.com/office/drawing/2014/main" val="10001"/>
                  </a:ext>
                </a:extLst>
              </a:tr>
              <a:tr h="320399">
                <a:tc>
                  <a:txBody>
                    <a:bodyPr/>
                    <a:lstStyle/>
                    <a:p>
                      <a:r>
                        <a:rPr lang="en-US" sz="1400" dirty="0"/>
                        <a:t>Forming</a:t>
                      </a:r>
                    </a:p>
                  </a:txBody>
                  <a:tcPr marL="91427" marR="91427" marT="45691" marB="45691"/>
                </a:tc>
                <a:tc>
                  <a:txBody>
                    <a:bodyPr/>
                    <a:lstStyle/>
                    <a:p>
                      <a:r>
                        <a:rPr lang="en-US" sz="1400" dirty="0"/>
                        <a:t>+/-</a:t>
                      </a:r>
                      <a:r>
                        <a:rPr lang="en-US" sz="1400" baseline="0" dirty="0"/>
                        <a:t> 0.05mm</a:t>
                      </a:r>
                      <a:endParaRPr lang="en-US" sz="1400" dirty="0"/>
                    </a:p>
                  </a:txBody>
                  <a:tcPr marL="91427" marR="91427" marT="45691" marB="45691"/>
                </a:tc>
                <a:extLst>
                  <a:ext uri="{0D108BD9-81ED-4DB2-BD59-A6C34878D82A}">
                    <a16:rowId xmlns:a16="http://schemas.microsoft.com/office/drawing/2014/main" val="10002"/>
                  </a:ext>
                </a:extLst>
              </a:tr>
              <a:tr h="320399">
                <a:tc>
                  <a:txBody>
                    <a:bodyPr/>
                    <a:lstStyle/>
                    <a:p>
                      <a:r>
                        <a:rPr lang="en-US" sz="1400" dirty="0"/>
                        <a:t>Deep Draw</a:t>
                      </a:r>
                    </a:p>
                  </a:txBody>
                  <a:tcPr marL="91427" marR="91427" marT="45691" marB="45691"/>
                </a:tc>
                <a:tc>
                  <a:txBody>
                    <a:bodyPr/>
                    <a:lstStyle/>
                    <a:p>
                      <a:r>
                        <a:rPr lang="en-US" sz="1400" dirty="0"/>
                        <a:t>+/- 0.05mm</a:t>
                      </a:r>
                    </a:p>
                  </a:txBody>
                  <a:tcPr marL="91427" marR="91427" marT="45691" marB="45691"/>
                </a:tc>
                <a:extLst>
                  <a:ext uri="{0D108BD9-81ED-4DB2-BD59-A6C34878D82A}">
                    <a16:rowId xmlns:a16="http://schemas.microsoft.com/office/drawing/2014/main" val="10003"/>
                  </a:ext>
                </a:extLst>
              </a:tr>
              <a:tr h="320399">
                <a:tc>
                  <a:txBody>
                    <a:bodyPr/>
                    <a:lstStyle/>
                    <a:p>
                      <a:r>
                        <a:rPr lang="en-US" sz="1400" dirty="0"/>
                        <a:t>Surface Roughness</a:t>
                      </a:r>
                    </a:p>
                  </a:txBody>
                  <a:tcPr marL="91427" marR="91427" marT="45691" marB="45691"/>
                </a:tc>
                <a:tc>
                  <a:txBody>
                    <a:bodyPr/>
                    <a:lstStyle/>
                    <a:p>
                      <a:r>
                        <a:rPr lang="en-US" sz="1400" dirty="0"/>
                        <a:t>Ra 0.8</a:t>
                      </a:r>
                    </a:p>
                  </a:txBody>
                  <a:tcPr marL="91427" marR="91427" marT="45691" marB="45691"/>
                </a:tc>
                <a:extLst>
                  <a:ext uri="{0D108BD9-81ED-4DB2-BD59-A6C34878D82A}">
                    <a16:rowId xmlns:a16="http://schemas.microsoft.com/office/drawing/2014/main" val="10004"/>
                  </a:ext>
                </a:extLst>
              </a:tr>
              <a:tr h="320399">
                <a:tc>
                  <a:txBody>
                    <a:bodyPr/>
                    <a:lstStyle/>
                    <a:p>
                      <a:r>
                        <a:rPr lang="en-US" sz="1400" dirty="0"/>
                        <a:t>Straightness</a:t>
                      </a:r>
                      <a:r>
                        <a:rPr lang="en-US" sz="1400" baseline="0" dirty="0"/>
                        <a:t> (CNC)</a:t>
                      </a:r>
                      <a:endParaRPr lang="en-US" sz="1400" dirty="0"/>
                    </a:p>
                  </a:txBody>
                  <a:tcPr marL="91427" marR="91427" marT="45691" marB="45691"/>
                </a:tc>
                <a:tc>
                  <a:txBody>
                    <a:bodyPr/>
                    <a:lstStyle/>
                    <a:p>
                      <a:r>
                        <a:rPr lang="en-US" sz="1400" dirty="0"/>
                        <a:t>0.02mm</a:t>
                      </a:r>
                    </a:p>
                  </a:txBody>
                  <a:tcPr marL="91427" marR="91427" marT="45691" marB="45691"/>
                </a:tc>
                <a:extLst>
                  <a:ext uri="{0D108BD9-81ED-4DB2-BD59-A6C34878D82A}">
                    <a16:rowId xmlns:a16="http://schemas.microsoft.com/office/drawing/2014/main" val="10005"/>
                  </a:ext>
                </a:extLst>
              </a:tr>
              <a:tr h="544722">
                <a:tc>
                  <a:txBody>
                    <a:bodyPr/>
                    <a:lstStyle/>
                    <a:p>
                      <a:r>
                        <a:rPr lang="en-US" sz="1400" dirty="0"/>
                        <a:t>Tooling Manufacturing</a:t>
                      </a:r>
                    </a:p>
                  </a:txBody>
                  <a:tcPr marL="91427" marR="91427" marT="45691" marB="45691"/>
                </a:tc>
                <a:tc>
                  <a:txBody>
                    <a:bodyPr/>
                    <a:lstStyle/>
                    <a:p>
                      <a:r>
                        <a:rPr lang="en-US" sz="1400" dirty="0"/>
                        <a:t>+/- 0.005mm</a:t>
                      </a:r>
                    </a:p>
                  </a:txBody>
                  <a:tcPr marL="91427" marR="91427" marT="45691" marB="45691"/>
                </a:tc>
                <a:extLst>
                  <a:ext uri="{0D108BD9-81ED-4DB2-BD59-A6C34878D82A}">
                    <a16:rowId xmlns:a16="http://schemas.microsoft.com/office/drawing/2014/main" val="10006"/>
                  </a:ext>
                </a:extLst>
              </a:tr>
              <a:tr h="320399">
                <a:tc>
                  <a:txBody>
                    <a:bodyPr/>
                    <a:lstStyle/>
                    <a:p>
                      <a:r>
                        <a:rPr lang="en-US" sz="1400" dirty="0"/>
                        <a:t>Flatness</a:t>
                      </a:r>
                    </a:p>
                  </a:txBody>
                  <a:tcPr marL="91427" marR="91427" marT="45691" marB="45691"/>
                </a:tc>
                <a:tc>
                  <a:txBody>
                    <a:bodyPr/>
                    <a:lstStyle/>
                    <a:p>
                      <a:r>
                        <a:rPr lang="en-US" sz="1400" dirty="0"/>
                        <a:t>0.05mm</a:t>
                      </a:r>
                    </a:p>
                  </a:txBody>
                  <a:tcPr marL="91427" marR="91427" marT="45691" marB="45691"/>
                </a:tc>
                <a:extLst>
                  <a:ext uri="{0D108BD9-81ED-4DB2-BD59-A6C34878D82A}">
                    <a16:rowId xmlns:a16="http://schemas.microsoft.com/office/drawing/2014/main" val="10007"/>
                  </a:ext>
                </a:extLst>
              </a:tr>
            </a:tbl>
          </a:graphicData>
        </a:graphic>
      </p:graphicFrame>
      <p:sp>
        <p:nvSpPr>
          <p:cNvPr id="10" name="TextBox 9"/>
          <p:cNvSpPr txBox="1"/>
          <p:nvPr/>
        </p:nvSpPr>
        <p:spPr>
          <a:xfrm>
            <a:off x="546626" y="2249109"/>
            <a:ext cx="6099142" cy="1138773"/>
          </a:xfrm>
          <a:prstGeom prst="rect">
            <a:avLst/>
          </a:prstGeom>
          <a:noFill/>
        </p:spPr>
        <p:txBody>
          <a:bodyPr wrap="square" rtlCol="0">
            <a:spAutoFit/>
          </a:bodyPr>
          <a:lstStyle/>
          <a:p>
            <a:pPr marL="285750" indent="-285750">
              <a:buFont typeface="Wingdings" panose="05000000000000000000" pitchFamily="2" charset="2"/>
              <a:buChar char="§"/>
              <a:defRPr/>
            </a:pPr>
            <a:r>
              <a:rPr lang="en-US" sz="1700" b="1" dirty="0"/>
              <a:t>Finish:</a:t>
            </a:r>
            <a:r>
              <a:rPr lang="en-US" sz="1700" dirty="0"/>
              <a:t> Anodizing, electroplating, powder coating, silkscreen and pad printing</a:t>
            </a:r>
          </a:p>
          <a:p>
            <a:pPr marL="285750" indent="-285750">
              <a:buFont typeface="Wingdings" panose="05000000000000000000" pitchFamily="2" charset="2"/>
              <a:buChar char="§"/>
              <a:defRPr/>
            </a:pPr>
            <a:r>
              <a:rPr lang="en-US" sz="1700" dirty="0"/>
              <a:t>In house tool making</a:t>
            </a:r>
          </a:p>
          <a:p>
            <a:pPr marL="285750" indent="-285750">
              <a:buFont typeface="Wingdings" panose="05000000000000000000" pitchFamily="2" charset="2"/>
              <a:buChar char="§"/>
              <a:defRPr/>
            </a:pPr>
            <a:r>
              <a:rPr lang="en-US" sz="1700" i="1" dirty="0"/>
              <a:t>Max tool size capable: 3500mm(L) X 1000mm(W)</a:t>
            </a:r>
          </a:p>
        </p:txBody>
      </p:sp>
    </p:spTree>
    <p:extLst>
      <p:ext uri="{BB962C8B-B14F-4D97-AF65-F5344CB8AC3E}">
        <p14:creationId xmlns:p14="http://schemas.microsoft.com/office/powerpoint/2010/main" val="219501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7646" y="235671"/>
            <a:ext cx="2017335" cy="593888"/>
          </a:xfrm>
          <a:prstGeom prst="rect">
            <a:avLst/>
          </a:prstGeom>
          <a:noFill/>
        </p:spPr>
        <p:txBody>
          <a:bodyPr wrap="square" rtlCol="0">
            <a:spAutoFit/>
          </a:bodyPr>
          <a:lstStyle/>
          <a:p>
            <a:r>
              <a:rPr lang="en-US" sz="3200" dirty="0"/>
              <a:t>Extrusion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0903" y="456273"/>
            <a:ext cx="47371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3054" y="3655243"/>
            <a:ext cx="410845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50141" y="3655243"/>
            <a:ext cx="4238625"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67646" y="829559"/>
            <a:ext cx="5439266" cy="1923604"/>
          </a:xfrm>
          <a:prstGeom prst="rect">
            <a:avLst/>
          </a:prstGeom>
          <a:noFill/>
        </p:spPr>
        <p:txBody>
          <a:bodyPr wrap="square" rtlCol="0">
            <a:spAutoFit/>
          </a:bodyPr>
          <a:lstStyle/>
          <a:p>
            <a:pPr marL="342900" indent="-342900">
              <a:buFont typeface="Wingdings" panose="05000000000000000000" pitchFamily="2" charset="2"/>
              <a:buChar char="§"/>
              <a:defRPr/>
            </a:pPr>
            <a:r>
              <a:rPr lang="en-US" sz="1700" dirty="0"/>
              <a:t>Aluminum ( 1xxx, 2xxx , 3xxx , 5xxx , 6xxx , 7xxx ) series</a:t>
            </a:r>
          </a:p>
          <a:p>
            <a:pPr marL="342900" indent="-342900">
              <a:buFont typeface="Wingdings" panose="05000000000000000000" pitchFamily="2" charset="2"/>
              <a:buChar char="§"/>
              <a:defRPr/>
            </a:pPr>
            <a:r>
              <a:rPr lang="en-US" sz="1700" dirty="0"/>
              <a:t>Circle / Diameter :  12mm – 430 mm</a:t>
            </a:r>
          </a:p>
          <a:p>
            <a:pPr marL="342900" indent="-342900">
              <a:buFont typeface="Wingdings" panose="05000000000000000000" pitchFamily="2" charset="2"/>
              <a:buChar char="§"/>
              <a:defRPr/>
            </a:pPr>
            <a:r>
              <a:rPr lang="en-US" sz="1700" dirty="0"/>
              <a:t>Secondary operations: Machining, Grinding, EDM cutting,</a:t>
            </a:r>
            <a:br>
              <a:rPr lang="en-US" sz="1700" dirty="0"/>
            </a:br>
            <a:r>
              <a:rPr lang="en-US" sz="1700" dirty="0"/>
              <a:t>Heat treating / Stress relieving, Welding,</a:t>
            </a:r>
          </a:p>
          <a:p>
            <a:pPr marL="342900" indent="-342900">
              <a:buFont typeface="Wingdings" panose="05000000000000000000" pitchFamily="2" charset="2"/>
              <a:buChar char="§"/>
              <a:defRPr/>
            </a:pPr>
            <a:r>
              <a:rPr lang="en-US" sz="1700" dirty="0"/>
              <a:t>Finish:  Anodizing, Electroplating,</a:t>
            </a:r>
            <a:br>
              <a:rPr lang="en-US" sz="1700" dirty="0"/>
            </a:br>
            <a:r>
              <a:rPr lang="en-US" sz="1700" dirty="0"/>
              <a:t>Painting, Powder coating, Printing / Labeling</a:t>
            </a:r>
          </a:p>
        </p:txBody>
      </p:sp>
    </p:spTree>
    <p:extLst>
      <p:ext uri="{BB962C8B-B14F-4D97-AF65-F5344CB8AC3E}">
        <p14:creationId xmlns:p14="http://schemas.microsoft.com/office/powerpoint/2010/main" val="232343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390" y="197964"/>
            <a:ext cx="3271101" cy="584775"/>
          </a:xfrm>
          <a:prstGeom prst="rect">
            <a:avLst/>
          </a:prstGeom>
          <a:noFill/>
        </p:spPr>
        <p:txBody>
          <a:bodyPr wrap="square" rtlCol="0">
            <a:spAutoFit/>
          </a:bodyPr>
          <a:lstStyle/>
          <a:p>
            <a:r>
              <a:rPr lang="en-US" sz="3200" dirty="0"/>
              <a:t>CNC - Machining</a:t>
            </a: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8491" y="3508775"/>
            <a:ext cx="2490879" cy="282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390" y="3817855"/>
            <a:ext cx="3139646" cy="220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07390" y="876694"/>
            <a:ext cx="6872140" cy="2446824"/>
          </a:xfrm>
          <a:prstGeom prst="rect">
            <a:avLst/>
          </a:prstGeom>
          <a:noFill/>
        </p:spPr>
        <p:txBody>
          <a:bodyPr wrap="square" rtlCol="0">
            <a:spAutoFit/>
          </a:bodyPr>
          <a:lstStyle/>
          <a:p>
            <a:pPr marL="342900" indent="-342900">
              <a:buFont typeface="Wingdings" panose="05000000000000000000" pitchFamily="2" charset="2"/>
              <a:buChar char="§"/>
              <a:defRPr/>
            </a:pPr>
            <a:r>
              <a:rPr lang="en-US" sz="1700" dirty="0"/>
              <a:t>Materials: Aluminum, Brass, Bronze, Cast Iron, Copper,</a:t>
            </a:r>
            <a:br>
              <a:rPr lang="en-US" sz="1700" dirty="0"/>
            </a:br>
            <a:r>
              <a:rPr lang="en-US" sz="1700" dirty="0"/>
              <a:t>Hardened metals, Nickel / nickel alloys, Stainless steel</a:t>
            </a:r>
          </a:p>
          <a:p>
            <a:pPr marL="342900" indent="-342900">
              <a:buFont typeface="Wingdings" panose="05000000000000000000" pitchFamily="2" charset="2"/>
              <a:buChar char="§"/>
              <a:defRPr/>
            </a:pPr>
            <a:r>
              <a:rPr lang="en-US" sz="1700" dirty="0"/>
              <a:t>2 axis – 5 axis machining</a:t>
            </a:r>
          </a:p>
          <a:p>
            <a:pPr marL="342900" indent="-342900">
              <a:buFont typeface="Wingdings" panose="05000000000000000000" pitchFamily="2" charset="2"/>
              <a:buChar char="§"/>
              <a:defRPr/>
            </a:pPr>
            <a:r>
              <a:rPr lang="en-US" sz="1700" dirty="0"/>
              <a:t>Specialty machining: Rotary transfer machine,</a:t>
            </a:r>
            <a:br>
              <a:rPr lang="en-US" sz="1700" dirty="0"/>
            </a:br>
            <a:r>
              <a:rPr lang="en-US" sz="1700" dirty="0"/>
              <a:t>Jig / Fixture manufacturing, Casting machining, Tool &amp; die manufacturing</a:t>
            </a:r>
          </a:p>
          <a:p>
            <a:pPr marL="342900" indent="-342900">
              <a:buFont typeface="Wingdings" panose="05000000000000000000" pitchFamily="2" charset="2"/>
              <a:buChar char="§"/>
              <a:defRPr/>
            </a:pPr>
            <a:r>
              <a:rPr lang="en-US" sz="1700" dirty="0"/>
              <a:t>Capabilities: Drilling, Milling, Turning, Jig boring, Electrode &amp; Wire EDM,</a:t>
            </a:r>
            <a:br>
              <a:rPr lang="en-US" sz="1700" dirty="0"/>
            </a:br>
            <a:r>
              <a:rPr lang="en-US" sz="1700" dirty="0"/>
              <a:t>Broaching, Honing, Laser machining, Screw machining</a:t>
            </a:r>
          </a:p>
        </p:txBody>
      </p:sp>
      <p:pic>
        <p:nvPicPr>
          <p:cNvPr id="1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5726" y="197964"/>
            <a:ext cx="47371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7313629" y="3318301"/>
            <a:ext cx="3761294" cy="584775"/>
          </a:xfrm>
          <a:prstGeom prst="rect">
            <a:avLst/>
          </a:prstGeom>
          <a:noFill/>
        </p:spPr>
        <p:txBody>
          <a:bodyPr wrap="square" rtlCol="0">
            <a:spAutoFit/>
          </a:bodyPr>
          <a:lstStyle/>
          <a:p>
            <a:r>
              <a:rPr lang="en-US" sz="3200" dirty="0"/>
              <a:t>CNC – Lathe/Turning</a:t>
            </a:r>
          </a:p>
        </p:txBody>
      </p:sp>
      <p:sp>
        <p:nvSpPr>
          <p:cNvPr id="13" name="TextBox 12"/>
          <p:cNvSpPr txBox="1"/>
          <p:nvPr/>
        </p:nvSpPr>
        <p:spPr>
          <a:xfrm>
            <a:off x="7242927" y="3903076"/>
            <a:ext cx="3902697" cy="1400383"/>
          </a:xfrm>
          <a:prstGeom prst="rect">
            <a:avLst/>
          </a:prstGeom>
          <a:noFill/>
        </p:spPr>
        <p:txBody>
          <a:bodyPr wrap="square" rtlCol="0">
            <a:spAutoFit/>
          </a:bodyPr>
          <a:lstStyle/>
          <a:p>
            <a:pPr marL="285750" indent="-285750">
              <a:buFont typeface="Wingdings" panose="05000000000000000000" pitchFamily="2" charset="2"/>
              <a:buChar char="§"/>
              <a:defRPr/>
            </a:pPr>
            <a:r>
              <a:rPr lang="en-US" sz="1700" dirty="0"/>
              <a:t>Materials:  Aluminum, Steel, Brass, Bronze, Iron and more</a:t>
            </a:r>
          </a:p>
          <a:p>
            <a:pPr marL="285750" indent="-285750">
              <a:buFont typeface="Wingdings" panose="05000000000000000000" pitchFamily="2" charset="2"/>
              <a:buChar char="§"/>
              <a:defRPr/>
            </a:pPr>
            <a:r>
              <a:rPr lang="en-US" sz="1700" dirty="0"/>
              <a:t>Diameter:  1mm – 635 mm</a:t>
            </a:r>
          </a:p>
          <a:p>
            <a:pPr marL="285750" indent="-285750">
              <a:buFont typeface="Wingdings" panose="05000000000000000000" pitchFamily="2" charset="2"/>
              <a:buChar char="§"/>
              <a:defRPr/>
            </a:pPr>
            <a:r>
              <a:rPr lang="en-US" sz="1700" dirty="0"/>
              <a:t>Tolerance:  +/- 0.002 mm</a:t>
            </a:r>
          </a:p>
          <a:p>
            <a:pPr marL="285750" indent="-285750">
              <a:buFont typeface="Wingdings" panose="05000000000000000000" pitchFamily="2" charset="2"/>
              <a:buChar char="§"/>
              <a:defRPr/>
            </a:pPr>
            <a:r>
              <a:rPr lang="en-US" sz="1700" dirty="0"/>
              <a:t>Length:  3050 mm</a:t>
            </a:r>
          </a:p>
        </p:txBody>
      </p:sp>
    </p:spTree>
    <p:extLst>
      <p:ext uri="{BB962C8B-B14F-4D97-AF65-F5344CB8AC3E}">
        <p14:creationId xmlns:p14="http://schemas.microsoft.com/office/powerpoint/2010/main" val="289205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8219" y="254524"/>
            <a:ext cx="2460395" cy="603315"/>
          </a:xfrm>
          <a:prstGeom prst="rect">
            <a:avLst/>
          </a:prstGeom>
          <a:noFill/>
        </p:spPr>
        <p:txBody>
          <a:bodyPr wrap="square" rtlCol="0">
            <a:spAutoFit/>
          </a:bodyPr>
          <a:lstStyle/>
          <a:p>
            <a:r>
              <a:rPr lang="en-US" sz="3200" dirty="0"/>
              <a:t>Die Casting</a:t>
            </a:r>
          </a:p>
        </p:txBody>
      </p:sp>
      <p:sp>
        <p:nvSpPr>
          <p:cNvPr id="8" name="TextBox 7"/>
          <p:cNvSpPr txBox="1"/>
          <p:nvPr/>
        </p:nvSpPr>
        <p:spPr>
          <a:xfrm>
            <a:off x="461913" y="1036948"/>
            <a:ext cx="4637988" cy="2497318"/>
          </a:xfrm>
          <a:prstGeom prst="rect">
            <a:avLst/>
          </a:prstGeom>
          <a:noFill/>
        </p:spPr>
        <p:txBody>
          <a:bodyPr wrap="square" rtlCol="0">
            <a:spAutoFit/>
          </a:bodyPr>
          <a:lstStyle/>
          <a:p>
            <a:pPr marL="285750" indent="-285750">
              <a:buFont typeface="Wingdings" panose="05000000000000000000" pitchFamily="2" charset="2"/>
              <a:buChar char="§"/>
              <a:defRPr/>
            </a:pPr>
            <a:r>
              <a:rPr lang="en-US" sz="1700" dirty="0"/>
              <a:t>Material:  Aluminum Magnesium and Zinc</a:t>
            </a:r>
          </a:p>
          <a:p>
            <a:pPr marL="285750" indent="-285750">
              <a:buFont typeface="Wingdings" panose="05000000000000000000" pitchFamily="2" charset="2"/>
              <a:buChar char="§"/>
              <a:defRPr/>
            </a:pPr>
            <a:r>
              <a:rPr lang="en-US" sz="1700" dirty="0"/>
              <a:t>Press Size:  12 ton to 1250 ton</a:t>
            </a:r>
          </a:p>
          <a:p>
            <a:pPr marL="285750" indent="-285750">
              <a:buFont typeface="Wingdings" panose="05000000000000000000" pitchFamily="2" charset="2"/>
              <a:buChar char="§"/>
              <a:defRPr/>
            </a:pPr>
            <a:r>
              <a:rPr lang="en-US" sz="1700" dirty="0"/>
              <a:t>Secondary Operations:  CNC, Drilling / Tapping,</a:t>
            </a:r>
            <a:br>
              <a:rPr lang="en-US" sz="1700" dirty="0"/>
            </a:br>
            <a:r>
              <a:rPr lang="en-US" sz="1700" dirty="0"/>
              <a:t>sanding , polishing, trim press, shot blasting and more</a:t>
            </a:r>
          </a:p>
          <a:p>
            <a:pPr marL="285750" indent="-285750">
              <a:buFont typeface="Wingdings" panose="05000000000000000000" pitchFamily="2" charset="2"/>
              <a:buChar char="§"/>
              <a:defRPr/>
            </a:pPr>
            <a:r>
              <a:rPr lang="en-US" sz="1700" dirty="0"/>
              <a:t>Finish:  Chrome free passivation, Teflon coating, ceramic coating, polishing, wet paint, powder coat, silkscreen, pad printing</a:t>
            </a:r>
          </a:p>
        </p:txBody>
      </p:sp>
      <p:pic>
        <p:nvPicPr>
          <p:cNvPr id="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8294" y="3939618"/>
            <a:ext cx="3705225"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344998" y="254524"/>
            <a:ext cx="6551629" cy="6370975"/>
          </a:xfrm>
          <a:prstGeom prst="rect">
            <a:avLst/>
          </a:prstGeom>
          <a:noFill/>
        </p:spPr>
        <p:txBody>
          <a:bodyPr wrap="square" rtlCol="0">
            <a:spAutoFit/>
          </a:bodyPr>
          <a:lstStyle/>
          <a:p>
            <a:pPr algn="ctr" fontAlgn="base"/>
            <a:r>
              <a:rPr lang="en-US" sz="1700" b="1" dirty="0"/>
              <a:t>Below are few basic guidelines for Aluminum, Zinc and Magnesium alloys.</a:t>
            </a:r>
            <a:endParaRPr lang="en-US" sz="1700" dirty="0"/>
          </a:p>
          <a:p>
            <a:pPr fontAlgn="base"/>
            <a:r>
              <a:rPr lang="en-US" sz="1700" b="1" u="sng" dirty="0"/>
              <a:t>Aluminum Alloys:</a:t>
            </a:r>
            <a:endParaRPr lang="en-US" sz="1700" u="sng" dirty="0"/>
          </a:p>
          <a:p>
            <a:pPr fontAlgn="base"/>
            <a:r>
              <a:rPr lang="en-US" sz="1700" dirty="0"/>
              <a:t>• Relatively lightweight (270% lighter then zinc)</a:t>
            </a:r>
          </a:p>
          <a:p>
            <a:pPr fontAlgn="base"/>
            <a:r>
              <a:rPr lang="en-US" sz="1700" dirty="0"/>
              <a:t>• High resistance to corrosion</a:t>
            </a:r>
          </a:p>
          <a:p>
            <a:pPr fontAlgn="base"/>
            <a:r>
              <a:rPr lang="en-US" sz="1700" dirty="0"/>
              <a:t>• Good mechanical properties</a:t>
            </a:r>
          </a:p>
          <a:p>
            <a:pPr fontAlgn="base"/>
            <a:r>
              <a:rPr lang="en-US" sz="1700" dirty="0"/>
              <a:t>• Good dimensional stability</a:t>
            </a:r>
          </a:p>
          <a:p>
            <a:pPr fontAlgn="base"/>
            <a:r>
              <a:rPr lang="en-US" sz="1700" b="1" u="sng" dirty="0"/>
              <a:t>A380:</a:t>
            </a:r>
            <a:endParaRPr lang="en-US" sz="1700" u="sng" dirty="0"/>
          </a:p>
          <a:p>
            <a:pPr fontAlgn="base"/>
            <a:r>
              <a:rPr lang="en-US" sz="1700" dirty="0"/>
              <a:t>This alloy is the most used because it offers the best combination of properties and ease of production.</a:t>
            </a:r>
          </a:p>
          <a:p>
            <a:pPr fontAlgn="base"/>
            <a:r>
              <a:rPr lang="en-US" sz="1700" b="1" u="sng" dirty="0"/>
              <a:t>A360:</a:t>
            </a:r>
            <a:endParaRPr lang="en-US" sz="1700" u="sng" dirty="0"/>
          </a:p>
          <a:p>
            <a:pPr fontAlgn="base"/>
            <a:r>
              <a:rPr lang="en-US" sz="1700" dirty="0"/>
              <a:t>Higher resistance to corrosion, better strength at higher temperatures and relatively more ductile, however this alloy is more difficult to cast.</a:t>
            </a:r>
          </a:p>
          <a:p>
            <a:pPr fontAlgn="base"/>
            <a:r>
              <a:rPr lang="en-US" sz="1700" b="1" u="sng" dirty="0"/>
              <a:t>Zinc Alloys:</a:t>
            </a:r>
            <a:endParaRPr lang="en-US" sz="1700" u="sng" dirty="0"/>
          </a:p>
          <a:p>
            <a:pPr fontAlgn="base"/>
            <a:r>
              <a:rPr lang="en-US" sz="1700" dirty="0"/>
              <a:t>• Considered as the easiest to cast.</a:t>
            </a:r>
          </a:p>
          <a:p>
            <a:pPr fontAlgn="base"/>
            <a:r>
              <a:rPr lang="en-US" sz="1700" dirty="0"/>
              <a:t>• Longer tool life due to lower temperatures and pressures</a:t>
            </a:r>
          </a:p>
          <a:p>
            <a:pPr fontAlgn="base"/>
            <a:r>
              <a:rPr lang="en-US" sz="1700" dirty="0"/>
              <a:t>• Ability to be produced in thin wall thicknesses and tighter tolerances</a:t>
            </a:r>
          </a:p>
          <a:p>
            <a:pPr fontAlgn="base"/>
            <a:r>
              <a:rPr lang="en-US" sz="1700" dirty="0"/>
              <a:t>• Good for plating and coating</a:t>
            </a:r>
          </a:p>
          <a:p>
            <a:pPr fontAlgn="base"/>
            <a:r>
              <a:rPr lang="en-US" sz="1700" b="1" u="sng" dirty="0"/>
              <a:t>Magnesium Alloys:</a:t>
            </a:r>
            <a:endParaRPr lang="en-US" sz="1700" u="sng" dirty="0"/>
          </a:p>
          <a:p>
            <a:pPr fontAlgn="base"/>
            <a:r>
              <a:rPr lang="en-US" sz="1700" dirty="0"/>
              <a:t>• Lightest weight among commonly used structural metal (50%) lighter then aluminum</a:t>
            </a:r>
          </a:p>
          <a:p>
            <a:pPr fontAlgn="base"/>
            <a:r>
              <a:rPr lang="en-US" sz="1700" dirty="0"/>
              <a:t>• High strength to weight ratio</a:t>
            </a:r>
          </a:p>
          <a:p>
            <a:pPr fontAlgn="base"/>
            <a:r>
              <a:rPr lang="en-US" sz="1700" dirty="0"/>
              <a:t>• Excellent damping ability</a:t>
            </a:r>
          </a:p>
          <a:p>
            <a:pPr fontAlgn="base"/>
            <a:r>
              <a:rPr lang="en-US" sz="1700" dirty="0"/>
              <a:t>• EMI shielding ability</a:t>
            </a:r>
          </a:p>
        </p:txBody>
      </p:sp>
    </p:spTree>
    <p:extLst>
      <p:ext uri="{BB962C8B-B14F-4D97-AF65-F5344CB8AC3E}">
        <p14:creationId xmlns:p14="http://schemas.microsoft.com/office/powerpoint/2010/main" val="1628150459"/>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656</TotalTime>
  <Words>1412</Words>
  <Application>Microsoft Office PowerPoint</Application>
  <PresentationFormat>Widescreen</PresentationFormat>
  <Paragraphs>242</Paragraphs>
  <Slides>23</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Corbel</vt:lpstr>
      <vt:lpstr>Wingdings</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Rebecka Zumaya</dc:creator>
  <cp:lastModifiedBy>Rebecka</cp:lastModifiedBy>
  <cp:revision>56</cp:revision>
  <dcterms:created xsi:type="dcterms:W3CDTF">2017-01-13T20:28:49Z</dcterms:created>
  <dcterms:modified xsi:type="dcterms:W3CDTF">2018-11-12T16:42:44Z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